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embeddings/oleObject1.bin" ContentType="application/vnd.openxmlformats-officedocument.oleObject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1" r:id="rId1"/>
  </p:sldMasterIdLst>
  <p:notesMasterIdLst>
    <p:notesMasterId r:id="rId53"/>
  </p:notesMasterIdLst>
  <p:sldIdLst>
    <p:sldId id="362" r:id="rId2"/>
    <p:sldId id="292" r:id="rId3"/>
    <p:sldId id="324" r:id="rId4"/>
    <p:sldId id="358" r:id="rId5"/>
    <p:sldId id="359" r:id="rId6"/>
    <p:sldId id="360" r:id="rId7"/>
    <p:sldId id="361" r:id="rId8"/>
    <p:sldId id="296" r:id="rId9"/>
    <p:sldId id="300" r:id="rId10"/>
    <p:sldId id="304" r:id="rId11"/>
    <p:sldId id="310" r:id="rId12"/>
    <p:sldId id="305" r:id="rId13"/>
    <p:sldId id="307" r:id="rId14"/>
    <p:sldId id="313" r:id="rId15"/>
    <p:sldId id="315" r:id="rId16"/>
    <p:sldId id="262" r:id="rId17"/>
    <p:sldId id="268" r:id="rId18"/>
    <p:sldId id="319" r:id="rId19"/>
    <p:sldId id="320" r:id="rId20"/>
    <p:sldId id="272" r:id="rId21"/>
    <p:sldId id="316" r:id="rId22"/>
    <p:sldId id="321" r:id="rId23"/>
    <p:sldId id="328" r:id="rId24"/>
    <p:sldId id="332" r:id="rId25"/>
    <p:sldId id="331" r:id="rId26"/>
    <p:sldId id="277" r:id="rId27"/>
    <p:sldId id="276" r:id="rId28"/>
    <p:sldId id="275" r:id="rId29"/>
    <p:sldId id="274" r:id="rId30"/>
    <p:sldId id="285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374" r:id="rId43"/>
    <p:sldId id="375" r:id="rId44"/>
    <p:sldId id="376" r:id="rId45"/>
    <p:sldId id="377" r:id="rId46"/>
    <p:sldId id="378" r:id="rId47"/>
    <p:sldId id="379" r:id="rId48"/>
    <p:sldId id="380" r:id="rId49"/>
    <p:sldId id="339" r:id="rId50"/>
    <p:sldId id="382" r:id="rId51"/>
    <p:sldId id="38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39" autoAdjust="0"/>
  </p:normalViewPr>
  <p:slideViewPr>
    <p:cSldViewPr snapToGrid="0" snapToObjects="1">
      <p:cViewPr varScale="1">
        <p:scale>
          <a:sx n="89" d="100"/>
          <a:sy n="89" d="100"/>
        </p:scale>
        <p:origin x="-104" y="-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AE5BC9-E044-C34B-88DD-61FD06512216}" type="doc">
      <dgm:prSet loTypeId="urn:microsoft.com/office/officeart/2005/8/layout/matrix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DFE0CB8-DA0B-6640-8C49-90FF586FC715}">
      <dgm:prSet/>
      <dgm:spPr/>
      <dgm:t>
        <a:bodyPr/>
        <a:lstStyle/>
        <a:p>
          <a:pPr rtl="0"/>
          <a:r>
            <a:rPr lang="en-US" dirty="0" smtClean="0"/>
            <a:t>Gel electrophoresis, northern/western blot (fluorescence/radio active label)</a:t>
          </a:r>
          <a:endParaRPr lang="en-US" dirty="0"/>
        </a:p>
      </dgm:t>
    </dgm:pt>
    <dgm:pt modelId="{4E1ABD4F-248B-094B-A4FE-6FF9C11F11E8}" type="parTrans" cxnId="{25AB699A-157B-504E-8407-C314B410E67B}">
      <dgm:prSet/>
      <dgm:spPr/>
      <dgm:t>
        <a:bodyPr/>
        <a:lstStyle/>
        <a:p>
          <a:endParaRPr lang="en-US"/>
        </a:p>
      </dgm:t>
    </dgm:pt>
    <dgm:pt modelId="{639118F3-FEEA-0042-AF97-85EE7ABE654B}" type="sibTrans" cxnId="{25AB699A-157B-504E-8407-C314B410E67B}">
      <dgm:prSet/>
      <dgm:spPr/>
      <dgm:t>
        <a:bodyPr/>
        <a:lstStyle/>
        <a:p>
          <a:endParaRPr lang="en-US"/>
        </a:p>
      </dgm:t>
    </dgm:pt>
    <dgm:pt modelId="{ADCB8EF5-3A96-4646-88A8-37025C22E332}">
      <dgm:prSet/>
      <dgm:spPr/>
      <dgm:t>
        <a:bodyPr/>
        <a:lstStyle/>
        <a:p>
          <a:pPr rtl="0"/>
          <a:r>
            <a:rPr lang="en-US" dirty="0" smtClean="0"/>
            <a:t>Protein microarrays</a:t>
          </a:r>
          <a:endParaRPr lang="en-US" dirty="0"/>
        </a:p>
      </dgm:t>
    </dgm:pt>
    <dgm:pt modelId="{E3E45AEB-82F0-764F-B740-58258E74D428}" type="parTrans" cxnId="{12F4A723-596B-CC4A-92D5-3AA3F418C063}">
      <dgm:prSet/>
      <dgm:spPr/>
      <dgm:t>
        <a:bodyPr/>
        <a:lstStyle/>
        <a:p>
          <a:endParaRPr lang="en-US"/>
        </a:p>
      </dgm:t>
    </dgm:pt>
    <dgm:pt modelId="{664AAFD3-14E0-9E42-BE65-9807B08FBDC1}" type="sibTrans" cxnId="{12F4A723-596B-CC4A-92D5-3AA3F418C063}">
      <dgm:prSet/>
      <dgm:spPr/>
      <dgm:t>
        <a:bodyPr/>
        <a:lstStyle/>
        <a:p>
          <a:endParaRPr lang="en-US"/>
        </a:p>
      </dgm:t>
    </dgm:pt>
    <dgm:pt modelId="{BE3A2C1A-4BF0-C245-8E14-F47086EFED4A}">
      <dgm:prSet/>
      <dgm:spPr/>
      <dgm:t>
        <a:bodyPr/>
        <a:lstStyle/>
        <a:p>
          <a:pPr rtl="0"/>
          <a:r>
            <a:rPr lang="en-US" dirty="0" smtClean="0"/>
            <a:t>Mass Spectrometry</a:t>
          </a:r>
          <a:endParaRPr lang="en-US" dirty="0"/>
        </a:p>
      </dgm:t>
    </dgm:pt>
    <dgm:pt modelId="{69B1785C-E4A0-6B48-86F1-A7E99936C016}" type="parTrans" cxnId="{4C54A857-D28F-8049-816F-E0CF5C3AF685}">
      <dgm:prSet/>
      <dgm:spPr/>
      <dgm:t>
        <a:bodyPr/>
        <a:lstStyle/>
        <a:p>
          <a:endParaRPr lang="en-US"/>
        </a:p>
      </dgm:t>
    </dgm:pt>
    <dgm:pt modelId="{31B9C807-42B9-0849-9C71-3ACE59E59D87}" type="sibTrans" cxnId="{4C54A857-D28F-8049-816F-E0CF5C3AF685}">
      <dgm:prSet/>
      <dgm:spPr/>
      <dgm:t>
        <a:bodyPr/>
        <a:lstStyle/>
        <a:p>
          <a:endParaRPr lang="en-US"/>
        </a:p>
      </dgm:t>
    </dgm:pt>
    <dgm:pt modelId="{87A401D0-2306-BC42-95A8-192B290BCFEA}">
      <dgm:prSet/>
      <dgm:spPr/>
      <dgm:t>
        <a:bodyPr/>
        <a:lstStyle/>
        <a:p>
          <a:pPr rtl="0"/>
          <a:r>
            <a:rPr lang="en-US" dirty="0" smtClean="0"/>
            <a:t>X-ray crystallography </a:t>
          </a:r>
          <a:endParaRPr lang="en-US" dirty="0"/>
        </a:p>
      </dgm:t>
    </dgm:pt>
    <dgm:pt modelId="{F473F5F2-609D-5A4F-8217-B1B76DC7BFAA}" type="parTrans" cxnId="{0F32B994-B762-8A41-834A-DFC1577DC10B}">
      <dgm:prSet/>
      <dgm:spPr/>
      <dgm:t>
        <a:bodyPr/>
        <a:lstStyle/>
        <a:p>
          <a:endParaRPr lang="en-US"/>
        </a:p>
      </dgm:t>
    </dgm:pt>
    <dgm:pt modelId="{74269226-7951-D84B-823E-F74A2CDC2C15}" type="sibTrans" cxnId="{0F32B994-B762-8A41-834A-DFC1577DC10B}">
      <dgm:prSet/>
      <dgm:spPr/>
      <dgm:t>
        <a:bodyPr/>
        <a:lstStyle/>
        <a:p>
          <a:endParaRPr lang="en-US"/>
        </a:p>
      </dgm:t>
    </dgm:pt>
    <dgm:pt modelId="{53A86A15-B109-B544-9843-506B4E6C3135}" type="pres">
      <dgm:prSet presAssocID="{E2AE5BC9-E044-C34B-88DD-61FD0651221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897F9D-8C20-4540-9D12-01CA2AF5ED89}" type="pres">
      <dgm:prSet presAssocID="{E2AE5BC9-E044-C34B-88DD-61FD06512216}" presName="axisShape" presStyleLbl="bgShp" presStyleIdx="0" presStyleCnt="1"/>
      <dgm:spPr/>
    </dgm:pt>
    <dgm:pt modelId="{2BB512EE-CD85-B94B-80DA-CC03CEB75768}" type="pres">
      <dgm:prSet presAssocID="{E2AE5BC9-E044-C34B-88DD-61FD06512216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96214-6D33-B54C-91E5-287A3BE834D4}" type="pres">
      <dgm:prSet presAssocID="{E2AE5BC9-E044-C34B-88DD-61FD06512216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2B000-2A47-3C4C-85A6-754501701DFF}" type="pres">
      <dgm:prSet presAssocID="{E2AE5BC9-E044-C34B-88DD-61FD06512216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8F0D8-B45B-5649-951F-FAFB3B26C206}" type="pres">
      <dgm:prSet presAssocID="{E2AE5BC9-E044-C34B-88DD-61FD06512216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AB699A-157B-504E-8407-C314B410E67B}" srcId="{E2AE5BC9-E044-C34B-88DD-61FD06512216}" destId="{CDFE0CB8-DA0B-6640-8C49-90FF586FC715}" srcOrd="0" destOrd="0" parTransId="{4E1ABD4F-248B-094B-A4FE-6FF9C11F11E8}" sibTransId="{639118F3-FEEA-0042-AF97-85EE7ABE654B}"/>
    <dgm:cxn modelId="{E974BC36-CD78-864B-BD7F-2DCDC8792456}" type="presOf" srcId="{E2AE5BC9-E044-C34B-88DD-61FD06512216}" destId="{53A86A15-B109-B544-9843-506B4E6C3135}" srcOrd="0" destOrd="0" presId="urn:microsoft.com/office/officeart/2005/8/layout/matrix2"/>
    <dgm:cxn modelId="{12F4A723-596B-CC4A-92D5-3AA3F418C063}" srcId="{E2AE5BC9-E044-C34B-88DD-61FD06512216}" destId="{ADCB8EF5-3A96-4646-88A8-37025C22E332}" srcOrd="2" destOrd="0" parTransId="{E3E45AEB-82F0-764F-B740-58258E74D428}" sibTransId="{664AAFD3-14E0-9E42-BE65-9807B08FBDC1}"/>
    <dgm:cxn modelId="{C0D7F8EF-3F94-6C4A-8CA2-1CBDB1E19A32}" type="presOf" srcId="{BE3A2C1A-4BF0-C245-8E14-F47086EFED4A}" destId="{ED58F0D8-B45B-5649-951F-FAFB3B26C206}" srcOrd="0" destOrd="0" presId="urn:microsoft.com/office/officeart/2005/8/layout/matrix2"/>
    <dgm:cxn modelId="{D19C65ED-C0F5-5F48-B6EF-5436CAB3765D}" type="presOf" srcId="{ADCB8EF5-3A96-4646-88A8-37025C22E332}" destId="{B612B000-2A47-3C4C-85A6-754501701DFF}" srcOrd="0" destOrd="0" presId="urn:microsoft.com/office/officeart/2005/8/layout/matrix2"/>
    <dgm:cxn modelId="{0F32B994-B762-8A41-834A-DFC1577DC10B}" srcId="{E2AE5BC9-E044-C34B-88DD-61FD06512216}" destId="{87A401D0-2306-BC42-95A8-192B290BCFEA}" srcOrd="1" destOrd="0" parTransId="{F473F5F2-609D-5A4F-8217-B1B76DC7BFAA}" sibTransId="{74269226-7951-D84B-823E-F74A2CDC2C15}"/>
    <dgm:cxn modelId="{82833610-6E7E-014C-8ED0-1CB8C1824119}" type="presOf" srcId="{87A401D0-2306-BC42-95A8-192B290BCFEA}" destId="{7B696214-6D33-B54C-91E5-287A3BE834D4}" srcOrd="0" destOrd="0" presId="urn:microsoft.com/office/officeart/2005/8/layout/matrix2"/>
    <dgm:cxn modelId="{4C54A857-D28F-8049-816F-E0CF5C3AF685}" srcId="{E2AE5BC9-E044-C34B-88DD-61FD06512216}" destId="{BE3A2C1A-4BF0-C245-8E14-F47086EFED4A}" srcOrd="3" destOrd="0" parTransId="{69B1785C-E4A0-6B48-86F1-A7E99936C016}" sibTransId="{31B9C807-42B9-0849-9C71-3ACE59E59D87}"/>
    <dgm:cxn modelId="{952D40F2-99F2-EA48-BC08-B833B74F37D1}" type="presOf" srcId="{CDFE0CB8-DA0B-6640-8C49-90FF586FC715}" destId="{2BB512EE-CD85-B94B-80DA-CC03CEB75768}" srcOrd="0" destOrd="0" presId="urn:microsoft.com/office/officeart/2005/8/layout/matrix2"/>
    <dgm:cxn modelId="{A5D91C31-B542-FA4B-A18A-40AD9789F77E}" type="presParOf" srcId="{53A86A15-B109-B544-9843-506B4E6C3135}" destId="{33897F9D-8C20-4540-9D12-01CA2AF5ED89}" srcOrd="0" destOrd="0" presId="urn:microsoft.com/office/officeart/2005/8/layout/matrix2"/>
    <dgm:cxn modelId="{C2941D6E-7301-C040-B44B-EA34423C7414}" type="presParOf" srcId="{53A86A15-B109-B544-9843-506B4E6C3135}" destId="{2BB512EE-CD85-B94B-80DA-CC03CEB75768}" srcOrd="1" destOrd="0" presId="urn:microsoft.com/office/officeart/2005/8/layout/matrix2"/>
    <dgm:cxn modelId="{A664E411-F605-8E42-BDA9-94DA8169FB48}" type="presParOf" srcId="{53A86A15-B109-B544-9843-506B4E6C3135}" destId="{7B696214-6D33-B54C-91E5-287A3BE834D4}" srcOrd="2" destOrd="0" presId="urn:microsoft.com/office/officeart/2005/8/layout/matrix2"/>
    <dgm:cxn modelId="{9553C4E6-D779-4F46-83F6-5EA552FC02F7}" type="presParOf" srcId="{53A86A15-B109-B544-9843-506B4E6C3135}" destId="{B612B000-2A47-3C4C-85A6-754501701DFF}" srcOrd="3" destOrd="0" presId="urn:microsoft.com/office/officeart/2005/8/layout/matrix2"/>
    <dgm:cxn modelId="{6B1BF7C6-0D84-D94D-B2F4-B505C264E3F4}" type="presParOf" srcId="{53A86A15-B109-B544-9843-506B4E6C3135}" destId="{ED58F0D8-B45B-5649-951F-FAFB3B26C206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9F9E39-B7CF-C447-8192-ECDDC8B08A40}" type="doc">
      <dgm:prSet loTypeId="urn:microsoft.com/office/officeart/2008/layout/LinedList" loCatId="" qsTypeId="urn:microsoft.com/office/officeart/2005/8/quickstyle/simple4" qsCatId="simple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89ABE10E-8501-1E45-AD7E-6D1F35D46C2F}">
      <dgm:prSet/>
      <dgm:spPr/>
      <dgm:t>
        <a:bodyPr/>
        <a:lstStyle/>
        <a:p>
          <a:pPr rtl="0"/>
          <a:r>
            <a:rPr lang="en-US" dirty="0" smtClean="0"/>
            <a:t>High throughput analysis of hundreds of thousands of proteins. </a:t>
          </a:r>
          <a:endParaRPr lang="en-US" dirty="0"/>
        </a:p>
      </dgm:t>
    </dgm:pt>
    <dgm:pt modelId="{92F49E69-217A-E747-A567-C930C3DA6650}" type="parTrans" cxnId="{E2590987-6C55-924B-8280-030F8CE9FA76}">
      <dgm:prSet/>
      <dgm:spPr/>
      <dgm:t>
        <a:bodyPr/>
        <a:lstStyle/>
        <a:p>
          <a:endParaRPr lang="en-US"/>
        </a:p>
      </dgm:t>
    </dgm:pt>
    <dgm:pt modelId="{71E9FE34-B48C-9C4E-8EC3-CC1ED8D93E22}" type="sibTrans" cxnId="{E2590987-6C55-924B-8280-030F8CE9FA76}">
      <dgm:prSet/>
      <dgm:spPr/>
      <dgm:t>
        <a:bodyPr/>
        <a:lstStyle/>
        <a:p>
          <a:endParaRPr lang="en-US"/>
        </a:p>
      </dgm:t>
    </dgm:pt>
    <dgm:pt modelId="{6446EEFA-6BAD-6B4D-A9BA-80AEA0C76396}">
      <dgm:prSet/>
      <dgm:spPr/>
      <dgm:t>
        <a:bodyPr/>
        <a:lstStyle/>
        <a:p>
          <a:pPr rtl="0"/>
          <a:r>
            <a:rPr lang="en-US" dirty="0" smtClean="0"/>
            <a:t>Proteins are immobilized on glass chip.</a:t>
          </a:r>
          <a:endParaRPr lang="en-US" dirty="0"/>
        </a:p>
      </dgm:t>
    </dgm:pt>
    <dgm:pt modelId="{6FADE231-7E03-994D-A791-6EEF01ADAB9C}" type="parTrans" cxnId="{E87104C1-E0E8-6E48-8F2B-1BA7DD6EFC47}">
      <dgm:prSet/>
      <dgm:spPr/>
      <dgm:t>
        <a:bodyPr/>
        <a:lstStyle/>
        <a:p>
          <a:endParaRPr lang="en-US"/>
        </a:p>
      </dgm:t>
    </dgm:pt>
    <dgm:pt modelId="{E4F21E5B-DCB7-F44A-90A2-D08667392C05}" type="sibTrans" cxnId="{E87104C1-E0E8-6E48-8F2B-1BA7DD6EFC47}">
      <dgm:prSet/>
      <dgm:spPr/>
      <dgm:t>
        <a:bodyPr/>
        <a:lstStyle/>
        <a:p>
          <a:endParaRPr lang="en-US"/>
        </a:p>
      </dgm:t>
    </dgm:pt>
    <dgm:pt modelId="{A5E71808-9CDA-2D46-ADF1-1E6E323552E1}">
      <dgm:prSet/>
      <dgm:spPr/>
      <dgm:t>
        <a:bodyPr/>
        <a:lstStyle/>
        <a:p>
          <a:pPr rtl="0"/>
          <a:r>
            <a:rPr lang="en-US" dirty="0" smtClean="0"/>
            <a:t>Various probes (protein, lipids, DNA, peptides, </a:t>
          </a:r>
          <a:r>
            <a:rPr lang="en-US" dirty="0" err="1" smtClean="0"/>
            <a:t>etc</a:t>
          </a:r>
          <a:r>
            <a:rPr lang="en-US" dirty="0" smtClean="0"/>
            <a:t>) are used. </a:t>
          </a:r>
          <a:endParaRPr lang="en-US" dirty="0"/>
        </a:p>
      </dgm:t>
    </dgm:pt>
    <dgm:pt modelId="{B0B93B55-CDAC-9C4C-BA5D-1C81A57C0414}" type="parTrans" cxnId="{B45C584E-11B7-7342-A532-39D4659A191E}">
      <dgm:prSet/>
      <dgm:spPr/>
      <dgm:t>
        <a:bodyPr/>
        <a:lstStyle/>
        <a:p>
          <a:endParaRPr lang="en-US"/>
        </a:p>
      </dgm:t>
    </dgm:pt>
    <dgm:pt modelId="{8543EB52-C23F-7D42-A82E-8ADB65D8867B}" type="sibTrans" cxnId="{B45C584E-11B7-7342-A532-39D4659A191E}">
      <dgm:prSet/>
      <dgm:spPr/>
      <dgm:t>
        <a:bodyPr/>
        <a:lstStyle/>
        <a:p>
          <a:endParaRPr lang="en-US"/>
        </a:p>
      </dgm:t>
    </dgm:pt>
    <dgm:pt modelId="{241ABD87-BB5F-3E42-99AC-C349421FBFE2}" type="pres">
      <dgm:prSet presAssocID="{B29F9E39-B7CF-C447-8192-ECDDC8B08A4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84BA426-3833-AA4F-A393-F63C9D5E4A4B}" type="pres">
      <dgm:prSet presAssocID="{89ABE10E-8501-1E45-AD7E-6D1F35D46C2F}" presName="thickLine" presStyleLbl="alignNode1" presStyleIdx="0" presStyleCnt="3"/>
      <dgm:spPr/>
    </dgm:pt>
    <dgm:pt modelId="{8EED9F6B-FF49-0343-A8BA-FAF4F8C145D1}" type="pres">
      <dgm:prSet presAssocID="{89ABE10E-8501-1E45-AD7E-6D1F35D46C2F}" presName="horz1" presStyleCnt="0"/>
      <dgm:spPr/>
    </dgm:pt>
    <dgm:pt modelId="{D5E31DC1-68CB-A04C-9CF4-FA260F6EF281}" type="pres">
      <dgm:prSet presAssocID="{89ABE10E-8501-1E45-AD7E-6D1F35D46C2F}" presName="tx1" presStyleLbl="revTx" presStyleIdx="0" presStyleCnt="3"/>
      <dgm:spPr/>
      <dgm:t>
        <a:bodyPr/>
        <a:lstStyle/>
        <a:p>
          <a:endParaRPr lang="en-US"/>
        </a:p>
      </dgm:t>
    </dgm:pt>
    <dgm:pt modelId="{CFF224A3-95F7-7E4E-9369-A613976A4715}" type="pres">
      <dgm:prSet presAssocID="{89ABE10E-8501-1E45-AD7E-6D1F35D46C2F}" presName="vert1" presStyleCnt="0"/>
      <dgm:spPr/>
    </dgm:pt>
    <dgm:pt modelId="{DF167D1B-61A1-4041-AE1F-37BF00A82C9E}" type="pres">
      <dgm:prSet presAssocID="{6446EEFA-6BAD-6B4D-A9BA-80AEA0C76396}" presName="thickLine" presStyleLbl="alignNode1" presStyleIdx="1" presStyleCnt="3"/>
      <dgm:spPr/>
    </dgm:pt>
    <dgm:pt modelId="{2B5AAADE-FC61-9D42-ABAC-E1F1A036AFA6}" type="pres">
      <dgm:prSet presAssocID="{6446EEFA-6BAD-6B4D-A9BA-80AEA0C76396}" presName="horz1" presStyleCnt="0"/>
      <dgm:spPr/>
    </dgm:pt>
    <dgm:pt modelId="{BB5ED747-25CD-F041-92F9-49682A5278C0}" type="pres">
      <dgm:prSet presAssocID="{6446EEFA-6BAD-6B4D-A9BA-80AEA0C76396}" presName="tx1" presStyleLbl="revTx" presStyleIdx="1" presStyleCnt="3"/>
      <dgm:spPr/>
      <dgm:t>
        <a:bodyPr/>
        <a:lstStyle/>
        <a:p>
          <a:endParaRPr lang="en-US"/>
        </a:p>
      </dgm:t>
    </dgm:pt>
    <dgm:pt modelId="{023565D8-824A-4B4F-9337-627458ADC020}" type="pres">
      <dgm:prSet presAssocID="{6446EEFA-6BAD-6B4D-A9BA-80AEA0C76396}" presName="vert1" presStyleCnt="0"/>
      <dgm:spPr/>
    </dgm:pt>
    <dgm:pt modelId="{B980DB69-1D54-0443-B330-69BA601BFAAC}" type="pres">
      <dgm:prSet presAssocID="{A5E71808-9CDA-2D46-ADF1-1E6E323552E1}" presName="thickLine" presStyleLbl="alignNode1" presStyleIdx="2" presStyleCnt="3"/>
      <dgm:spPr/>
    </dgm:pt>
    <dgm:pt modelId="{0E6EC12A-E3F5-B84C-8C56-BCA5C2F57CB0}" type="pres">
      <dgm:prSet presAssocID="{A5E71808-9CDA-2D46-ADF1-1E6E323552E1}" presName="horz1" presStyleCnt="0"/>
      <dgm:spPr/>
    </dgm:pt>
    <dgm:pt modelId="{9BEFFF66-3798-F44E-979C-5B2F0228ECB5}" type="pres">
      <dgm:prSet presAssocID="{A5E71808-9CDA-2D46-ADF1-1E6E323552E1}" presName="tx1" presStyleLbl="revTx" presStyleIdx="2" presStyleCnt="3"/>
      <dgm:spPr/>
      <dgm:t>
        <a:bodyPr/>
        <a:lstStyle/>
        <a:p>
          <a:endParaRPr lang="en-US"/>
        </a:p>
      </dgm:t>
    </dgm:pt>
    <dgm:pt modelId="{34485E88-C457-7C47-88C6-E8CEC0A91DC0}" type="pres">
      <dgm:prSet presAssocID="{A5E71808-9CDA-2D46-ADF1-1E6E323552E1}" presName="vert1" presStyleCnt="0"/>
      <dgm:spPr/>
    </dgm:pt>
  </dgm:ptLst>
  <dgm:cxnLst>
    <dgm:cxn modelId="{88010E5A-5A50-1A4F-9778-EED6A449D0E0}" type="presOf" srcId="{89ABE10E-8501-1E45-AD7E-6D1F35D46C2F}" destId="{D5E31DC1-68CB-A04C-9CF4-FA260F6EF281}" srcOrd="0" destOrd="0" presId="urn:microsoft.com/office/officeart/2008/layout/LinedList"/>
    <dgm:cxn modelId="{E87104C1-E0E8-6E48-8F2B-1BA7DD6EFC47}" srcId="{B29F9E39-B7CF-C447-8192-ECDDC8B08A40}" destId="{6446EEFA-6BAD-6B4D-A9BA-80AEA0C76396}" srcOrd="1" destOrd="0" parTransId="{6FADE231-7E03-994D-A791-6EEF01ADAB9C}" sibTransId="{E4F21E5B-DCB7-F44A-90A2-D08667392C05}"/>
    <dgm:cxn modelId="{3D686CBD-2261-AF4A-AB64-07580E0B7DF1}" type="presOf" srcId="{A5E71808-9CDA-2D46-ADF1-1E6E323552E1}" destId="{9BEFFF66-3798-F44E-979C-5B2F0228ECB5}" srcOrd="0" destOrd="0" presId="urn:microsoft.com/office/officeart/2008/layout/LinedList"/>
    <dgm:cxn modelId="{101C3C28-8171-CD4F-8EED-C9A303E9D50D}" type="presOf" srcId="{B29F9E39-B7CF-C447-8192-ECDDC8B08A40}" destId="{241ABD87-BB5F-3E42-99AC-C349421FBFE2}" srcOrd="0" destOrd="0" presId="urn:microsoft.com/office/officeart/2008/layout/LinedList"/>
    <dgm:cxn modelId="{B45C584E-11B7-7342-A532-39D4659A191E}" srcId="{B29F9E39-B7CF-C447-8192-ECDDC8B08A40}" destId="{A5E71808-9CDA-2D46-ADF1-1E6E323552E1}" srcOrd="2" destOrd="0" parTransId="{B0B93B55-CDAC-9C4C-BA5D-1C81A57C0414}" sibTransId="{8543EB52-C23F-7D42-A82E-8ADB65D8867B}"/>
    <dgm:cxn modelId="{A7764C19-D177-3A45-916B-0B1501E03D12}" type="presOf" srcId="{6446EEFA-6BAD-6B4D-A9BA-80AEA0C76396}" destId="{BB5ED747-25CD-F041-92F9-49682A5278C0}" srcOrd="0" destOrd="0" presId="urn:microsoft.com/office/officeart/2008/layout/LinedList"/>
    <dgm:cxn modelId="{E2590987-6C55-924B-8280-030F8CE9FA76}" srcId="{B29F9E39-B7CF-C447-8192-ECDDC8B08A40}" destId="{89ABE10E-8501-1E45-AD7E-6D1F35D46C2F}" srcOrd="0" destOrd="0" parTransId="{92F49E69-217A-E747-A567-C930C3DA6650}" sibTransId="{71E9FE34-B48C-9C4E-8EC3-CC1ED8D93E22}"/>
    <dgm:cxn modelId="{C3A767B4-7914-CD4E-99E7-E9940F87EC3F}" type="presParOf" srcId="{241ABD87-BB5F-3E42-99AC-C349421FBFE2}" destId="{484BA426-3833-AA4F-A393-F63C9D5E4A4B}" srcOrd="0" destOrd="0" presId="urn:microsoft.com/office/officeart/2008/layout/LinedList"/>
    <dgm:cxn modelId="{3121ECE7-F08F-F24D-9782-23D0846900F4}" type="presParOf" srcId="{241ABD87-BB5F-3E42-99AC-C349421FBFE2}" destId="{8EED9F6B-FF49-0343-A8BA-FAF4F8C145D1}" srcOrd="1" destOrd="0" presId="urn:microsoft.com/office/officeart/2008/layout/LinedList"/>
    <dgm:cxn modelId="{4F24358C-455B-8C4C-8AD3-7EAA71E75091}" type="presParOf" srcId="{8EED9F6B-FF49-0343-A8BA-FAF4F8C145D1}" destId="{D5E31DC1-68CB-A04C-9CF4-FA260F6EF281}" srcOrd="0" destOrd="0" presId="urn:microsoft.com/office/officeart/2008/layout/LinedList"/>
    <dgm:cxn modelId="{47FC2E87-DA70-4444-9411-88C360671160}" type="presParOf" srcId="{8EED9F6B-FF49-0343-A8BA-FAF4F8C145D1}" destId="{CFF224A3-95F7-7E4E-9369-A613976A4715}" srcOrd="1" destOrd="0" presId="urn:microsoft.com/office/officeart/2008/layout/LinedList"/>
    <dgm:cxn modelId="{841DBC91-277C-DB44-A8E0-767BE81B1698}" type="presParOf" srcId="{241ABD87-BB5F-3E42-99AC-C349421FBFE2}" destId="{DF167D1B-61A1-4041-AE1F-37BF00A82C9E}" srcOrd="2" destOrd="0" presId="urn:microsoft.com/office/officeart/2008/layout/LinedList"/>
    <dgm:cxn modelId="{44A44046-B25F-584D-A5AF-35BE5C86B13A}" type="presParOf" srcId="{241ABD87-BB5F-3E42-99AC-C349421FBFE2}" destId="{2B5AAADE-FC61-9D42-ABAC-E1F1A036AFA6}" srcOrd="3" destOrd="0" presId="urn:microsoft.com/office/officeart/2008/layout/LinedList"/>
    <dgm:cxn modelId="{FAA96030-38AF-7D49-BD0A-8316458BCF07}" type="presParOf" srcId="{2B5AAADE-FC61-9D42-ABAC-E1F1A036AFA6}" destId="{BB5ED747-25CD-F041-92F9-49682A5278C0}" srcOrd="0" destOrd="0" presId="urn:microsoft.com/office/officeart/2008/layout/LinedList"/>
    <dgm:cxn modelId="{E3FD42C3-1F5B-9447-8907-B2332E7A82AE}" type="presParOf" srcId="{2B5AAADE-FC61-9D42-ABAC-E1F1A036AFA6}" destId="{023565D8-824A-4B4F-9337-627458ADC020}" srcOrd="1" destOrd="0" presId="urn:microsoft.com/office/officeart/2008/layout/LinedList"/>
    <dgm:cxn modelId="{FCCC9022-226F-B146-A71C-04BDFA18E8A4}" type="presParOf" srcId="{241ABD87-BB5F-3E42-99AC-C349421FBFE2}" destId="{B980DB69-1D54-0443-B330-69BA601BFAAC}" srcOrd="4" destOrd="0" presId="urn:microsoft.com/office/officeart/2008/layout/LinedList"/>
    <dgm:cxn modelId="{6E971DCE-A7CE-0D4B-A0CC-2A34EDFCCE91}" type="presParOf" srcId="{241ABD87-BB5F-3E42-99AC-C349421FBFE2}" destId="{0E6EC12A-E3F5-B84C-8C56-BCA5C2F57CB0}" srcOrd="5" destOrd="0" presId="urn:microsoft.com/office/officeart/2008/layout/LinedList"/>
    <dgm:cxn modelId="{03144C0F-AEB7-D840-9A1B-EB0D2D02F2ED}" type="presParOf" srcId="{0E6EC12A-E3F5-B84C-8C56-BCA5C2F57CB0}" destId="{9BEFFF66-3798-F44E-979C-5B2F0228ECB5}" srcOrd="0" destOrd="0" presId="urn:microsoft.com/office/officeart/2008/layout/LinedList"/>
    <dgm:cxn modelId="{E485B31B-9E66-8D40-BE5A-3289827D4C5E}" type="presParOf" srcId="{0E6EC12A-E3F5-B84C-8C56-BCA5C2F57CB0}" destId="{34485E88-C457-7C47-88C6-E8CEC0A91DC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347990-3FD8-F549-9A66-619F73B0F141}" type="doc">
      <dgm:prSet loTypeId="urn:microsoft.com/office/officeart/2005/8/layout/hierarchy4" loCatId="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4FF2E203-4A24-BE47-B447-7FD0CEF89A8D}">
      <dgm:prSet/>
      <dgm:spPr/>
      <dgm:t>
        <a:bodyPr/>
        <a:lstStyle/>
        <a:p>
          <a:pPr rtl="0"/>
          <a:r>
            <a:rPr lang="en-US" smtClean="0"/>
            <a:t>Require a priori knowledge of the proteins of interest. </a:t>
          </a:r>
          <a:endParaRPr lang="en-US"/>
        </a:p>
      </dgm:t>
    </dgm:pt>
    <dgm:pt modelId="{6F2F2EBD-7FEA-274A-8E35-D24FFF227847}" type="parTrans" cxnId="{6F7F161E-A908-3547-8C25-52D578DE4D2A}">
      <dgm:prSet/>
      <dgm:spPr/>
      <dgm:t>
        <a:bodyPr/>
        <a:lstStyle/>
        <a:p>
          <a:endParaRPr lang="en-US"/>
        </a:p>
      </dgm:t>
    </dgm:pt>
    <dgm:pt modelId="{142985C6-FD15-D14C-9667-4BB147769D5A}" type="sibTrans" cxnId="{6F7F161E-A908-3547-8C25-52D578DE4D2A}">
      <dgm:prSet/>
      <dgm:spPr/>
      <dgm:t>
        <a:bodyPr/>
        <a:lstStyle/>
        <a:p>
          <a:endParaRPr lang="en-US"/>
        </a:p>
      </dgm:t>
    </dgm:pt>
    <dgm:pt modelId="{BFC434F7-3FA8-DE4E-A91D-B8A79770A4B6}">
      <dgm:prSet/>
      <dgm:spPr/>
      <dgm:t>
        <a:bodyPr/>
        <a:lstStyle/>
        <a:p>
          <a:pPr rtl="0"/>
          <a:r>
            <a:rPr lang="en-US" smtClean="0"/>
            <a:t>Availability of suitable antibodies.</a:t>
          </a:r>
          <a:endParaRPr lang="en-US"/>
        </a:p>
      </dgm:t>
    </dgm:pt>
    <dgm:pt modelId="{02CAF726-B579-1040-A8D4-53B15C049694}" type="parTrans" cxnId="{F5E7A0F6-E999-AB4C-AFF6-13E0E9178A5C}">
      <dgm:prSet/>
      <dgm:spPr/>
      <dgm:t>
        <a:bodyPr/>
        <a:lstStyle/>
        <a:p>
          <a:endParaRPr lang="en-US"/>
        </a:p>
      </dgm:t>
    </dgm:pt>
    <dgm:pt modelId="{18366F79-EB86-864D-B460-ABCEE25D631B}" type="sibTrans" cxnId="{F5E7A0F6-E999-AB4C-AFF6-13E0E9178A5C}">
      <dgm:prSet/>
      <dgm:spPr/>
      <dgm:t>
        <a:bodyPr/>
        <a:lstStyle/>
        <a:p>
          <a:endParaRPr lang="en-US"/>
        </a:p>
      </dgm:t>
    </dgm:pt>
    <dgm:pt modelId="{2E7DA80F-F92C-CC43-A565-C52B82261E08}">
      <dgm:prSet/>
      <dgm:spPr/>
      <dgm:t>
        <a:bodyPr/>
        <a:lstStyle/>
        <a:p>
          <a:pPr rtl="0"/>
          <a:r>
            <a:rPr lang="en-US" smtClean="0"/>
            <a:t>Measure only a small fraction of the proteome</a:t>
          </a:r>
          <a:endParaRPr lang="en-US"/>
        </a:p>
      </dgm:t>
    </dgm:pt>
    <dgm:pt modelId="{07F0B2C3-C0D6-A645-8D4C-F7D0A5DB5240}" type="parTrans" cxnId="{909CCB7F-23BF-A04A-8FB2-0B9D83BEC9A3}">
      <dgm:prSet/>
      <dgm:spPr/>
      <dgm:t>
        <a:bodyPr/>
        <a:lstStyle/>
        <a:p>
          <a:endParaRPr lang="en-US"/>
        </a:p>
      </dgm:t>
    </dgm:pt>
    <dgm:pt modelId="{003F0000-6899-D44D-A99D-17A9A5721591}" type="sibTrans" cxnId="{909CCB7F-23BF-A04A-8FB2-0B9D83BEC9A3}">
      <dgm:prSet/>
      <dgm:spPr/>
      <dgm:t>
        <a:bodyPr/>
        <a:lstStyle/>
        <a:p>
          <a:endParaRPr lang="en-US"/>
        </a:p>
      </dgm:t>
    </dgm:pt>
    <dgm:pt modelId="{AFEB113F-F52B-824D-84A6-B3321304F049}" type="pres">
      <dgm:prSet presAssocID="{8C347990-3FD8-F549-9A66-619F73B0F14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573C5F1-6905-364B-A9CF-8BC6B7844907}" type="pres">
      <dgm:prSet presAssocID="{4FF2E203-4A24-BE47-B447-7FD0CEF89A8D}" presName="vertOne" presStyleCnt="0"/>
      <dgm:spPr/>
    </dgm:pt>
    <dgm:pt modelId="{3CB7D451-B219-574E-AAED-2687A3245E8A}" type="pres">
      <dgm:prSet presAssocID="{4FF2E203-4A24-BE47-B447-7FD0CEF89A8D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357AD5-C449-3C43-99CF-AB82241CA52F}" type="pres">
      <dgm:prSet presAssocID="{4FF2E203-4A24-BE47-B447-7FD0CEF89A8D}" presName="horzOne" presStyleCnt="0"/>
      <dgm:spPr/>
    </dgm:pt>
    <dgm:pt modelId="{F1A17650-9335-B74E-987B-FF44AF5C078C}" type="pres">
      <dgm:prSet presAssocID="{142985C6-FD15-D14C-9667-4BB147769D5A}" presName="sibSpaceOne" presStyleCnt="0"/>
      <dgm:spPr/>
    </dgm:pt>
    <dgm:pt modelId="{47DB159C-4CF8-CD49-9D33-EE288702270D}" type="pres">
      <dgm:prSet presAssocID="{BFC434F7-3FA8-DE4E-A91D-B8A79770A4B6}" presName="vertOne" presStyleCnt="0"/>
      <dgm:spPr/>
    </dgm:pt>
    <dgm:pt modelId="{412087AD-CE1B-D044-8D93-0703E554AD18}" type="pres">
      <dgm:prSet presAssocID="{BFC434F7-3FA8-DE4E-A91D-B8A79770A4B6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4492FF-C679-5A41-A8D0-C5C207545F50}" type="pres">
      <dgm:prSet presAssocID="{BFC434F7-3FA8-DE4E-A91D-B8A79770A4B6}" presName="horzOne" presStyleCnt="0"/>
      <dgm:spPr/>
    </dgm:pt>
    <dgm:pt modelId="{9674A491-5EC3-3B49-8EA8-99AD40AF5DBA}" type="pres">
      <dgm:prSet presAssocID="{18366F79-EB86-864D-B460-ABCEE25D631B}" presName="sibSpaceOne" presStyleCnt="0"/>
      <dgm:spPr/>
    </dgm:pt>
    <dgm:pt modelId="{EF598DA2-2F61-D449-BB75-F7447D8C332C}" type="pres">
      <dgm:prSet presAssocID="{2E7DA80F-F92C-CC43-A565-C52B82261E08}" presName="vertOne" presStyleCnt="0"/>
      <dgm:spPr/>
    </dgm:pt>
    <dgm:pt modelId="{9DFD125C-59CC-AC47-AF78-C6D81F74CB1A}" type="pres">
      <dgm:prSet presAssocID="{2E7DA80F-F92C-CC43-A565-C52B82261E08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8B6601-AEB0-E44E-8F05-B364A492F3C3}" type="pres">
      <dgm:prSet presAssocID="{2E7DA80F-F92C-CC43-A565-C52B82261E08}" presName="horzOne" presStyleCnt="0"/>
      <dgm:spPr/>
    </dgm:pt>
  </dgm:ptLst>
  <dgm:cxnLst>
    <dgm:cxn modelId="{F5E7A0F6-E999-AB4C-AFF6-13E0E9178A5C}" srcId="{8C347990-3FD8-F549-9A66-619F73B0F141}" destId="{BFC434F7-3FA8-DE4E-A91D-B8A79770A4B6}" srcOrd="1" destOrd="0" parTransId="{02CAF726-B579-1040-A8D4-53B15C049694}" sibTransId="{18366F79-EB86-864D-B460-ABCEE25D631B}"/>
    <dgm:cxn modelId="{909CCB7F-23BF-A04A-8FB2-0B9D83BEC9A3}" srcId="{8C347990-3FD8-F549-9A66-619F73B0F141}" destId="{2E7DA80F-F92C-CC43-A565-C52B82261E08}" srcOrd="2" destOrd="0" parTransId="{07F0B2C3-C0D6-A645-8D4C-F7D0A5DB5240}" sibTransId="{003F0000-6899-D44D-A99D-17A9A5721591}"/>
    <dgm:cxn modelId="{D71AD1A9-4265-6C40-B292-0D5D71BCD2C7}" type="presOf" srcId="{8C347990-3FD8-F549-9A66-619F73B0F141}" destId="{AFEB113F-F52B-824D-84A6-B3321304F049}" srcOrd="0" destOrd="0" presId="urn:microsoft.com/office/officeart/2005/8/layout/hierarchy4"/>
    <dgm:cxn modelId="{CBC535F4-6662-8243-B17F-A9B4648DCD64}" type="presOf" srcId="{2E7DA80F-F92C-CC43-A565-C52B82261E08}" destId="{9DFD125C-59CC-AC47-AF78-C6D81F74CB1A}" srcOrd="0" destOrd="0" presId="urn:microsoft.com/office/officeart/2005/8/layout/hierarchy4"/>
    <dgm:cxn modelId="{6F7F161E-A908-3547-8C25-52D578DE4D2A}" srcId="{8C347990-3FD8-F549-9A66-619F73B0F141}" destId="{4FF2E203-4A24-BE47-B447-7FD0CEF89A8D}" srcOrd="0" destOrd="0" parTransId="{6F2F2EBD-7FEA-274A-8E35-D24FFF227847}" sibTransId="{142985C6-FD15-D14C-9667-4BB147769D5A}"/>
    <dgm:cxn modelId="{01E51C02-C3FF-104A-9C7C-8C764ED4EB84}" type="presOf" srcId="{BFC434F7-3FA8-DE4E-A91D-B8A79770A4B6}" destId="{412087AD-CE1B-D044-8D93-0703E554AD18}" srcOrd="0" destOrd="0" presId="urn:microsoft.com/office/officeart/2005/8/layout/hierarchy4"/>
    <dgm:cxn modelId="{418755E7-3578-9143-8B3F-CFBCC01A5705}" type="presOf" srcId="{4FF2E203-4A24-BE47-B447-7FD0CEF89A8D}" destId="{3CB7D451-B219-574E-AAED-2687A3245E8A}" srcOrd="0" destOrd="0" presId="urn:microsoft.com/office/officeart/2005/8/layout/hierarchy4"/>
    <dgm:cxn modelId="{05352CBD-B1D7-564A-8930-4F4AEE36DC0E}" type="presParOf" srcId="{AFEB113F-F52B-824D-84A6-B3321304F049}" destId="{D573C5F1-6905-364B-A9CF-8BC6B7844907}" srcOrd="0" destOrd="0" presId="urn:microsoft.com/office/officeart/2005/8/layout/hierarchy4"/>
    <dgm:cxn modelId="{FBAB6015-6DDD-1B4C-BE22-7315FBC5F71F}" type="presParOf" srcId="{D573C5F1-6905-364B-A9CF-8BC6B7844907}" destId="{3CB7D451-B219-574E-AAED-2687A3245E8A}" srcOrd="0" destOrd="0" presId="urn:microsoft.com/office/officeart/2005/8/layout/hierarchy4"/>
    <dgm:cxn modelId="{A765660C-348E-2C44-8AB0-B1369BDC30C2}" type="presParOf" srcId="{D573C5F1-6905-364B-A9CF-8BC6B7844907}" destId="{E6357AD5-C449-3C43-99CF-AB82241CA52F}" srcOrd="1" destOrd="0" presId="urn:microsoft.com/office/officeart/2005/8/layout/hierarchy4"/>
    <dgm:cxn modelId="{F104841C-B7C0-F245-99BB-A7618363784D}" type="presParOf" srcId="{AFEB113F-F52B-824D-84A6-B3321304F049}" destId="{F1A17650-9335-B74E-987B-FF44AF5C078C}" srcOrd="1" destOrd="0" presId="urn:microsoft.com/office/officeart/2005/8/layout/hierarchy4"/>
    <dgm:cxn modelId="{E5913B20-10F5-F64A-9687-9342BB7D747E}" type="presParOf" srcId="{AFEB113F-F52B-824D-84A6-B3321304F049}" destId="{47DB159C-4CF8-CD49-9D33-EE288702270D}" srcOrd="2" destOrd="0" presId="urn:microsoft.com/office/officeart/2005/8/layout/hierarchy4"/>
    <dgm:cxn modelId="{032E6E3A-EC86-6543-B96C-0D7FEB97A00A}" type="presParOf" srcId="{47DB159C-4CF8-CD49-9D33-EE288702270D}" destId="{412087AD-CE1B-D044-8D93-0703E554AD18}" srcOrd="0" destOrd="0" presId="urn:microsoft.com/office/officeart/2005/8/layout/hierarchy4"/>
    <dgm:cxn modelId="{BCF7C42D-71D2-4F4A-92C0-05731E43A2ED}" type="presParOf" srcId="{47DB159C-4CF8-CD49-9D33-EE288702270D}" destId="{C64492FF-C679-5A41-A8D0-C5C207545F50}" srcOrd="1" destOrd="0" presId="urn:microsoft.com/office/officeart/2005/8/layout/hierarchy4"/>
    <dgm:cxn modelId="{2086C967-1DC1-F94B-889A-B1175FE91732}" type="presParOf" srcId="{AFEB113F-F52B-824D-84A6-B3321304F049}" destId="{9674A491-5EC3-3B49-8EA8-99AD40AF5DBA}" srcOrd="3" destOrd="0" presId="urn:microsoft.com/office/officeart/2005/8/layout/hierarchy4"/>
    <dgm:cxn modelId="{6B4995E3-6EC6-2C4A-BC8B-E0040DD5D567}" type="presParOf" srcId="{AFEB113F-F52B-824D-84A6-B3321304F049}" destId="{EF598DA2-2F61-D449-BB75-F7447D8C332C}" srcOrd="4" destOrd="0" presId="urn:microsoft.com/office/officeart/2005/8/layout/hierarchy4"/>
    <dgm:cxn modelId="{3406B382-B287-CD4E-9FF4-F7E76B33E0A8}" type="presParOf" srcId="{EF598DA2-2F61-D449-BB75-F7447D8C332C}" destId="{9DFD125C-59CC-AC47-AF78-C6D81F74CB1A}" srcOrd="0" destOrd="0" presId="urn:microsoft.com/office/officeart/2005/8/layout/hierarchy4"/>
    <dgm:cxn modelId="{761A6C12-DE14-8B4A-9C1A-CD5D9B9B619B}" type="presParOf" srcId="{EF598DA2-2F61-D449-BB75-F7447D8C332C}" destId="{D18B6601-AEB0-E44E-8F05-B364A492F3C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3D5478-9752-0146-8332-B6A2FBE33D83}" type="doc">
      <dgm:prSet loTypeId="urn:microsoft.com/office/officeart/2005/8/layout/process4" loCatId="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54D918E-4FD8-1546-BA7E-3C81A42BA9E8}">
      <dgm:prSet/>
      <dgm:spPr/>
      <dgm:t>
        <a:bodyPr/>
        <a:lstStyle/>
        <a:p>
          <a:pPr rtl="0"/>
          <a:r>
            <a:rPr lang="en-US" dirty="0" smtClean="0"/>
            <a:t>Find a way to </a:t>
          </a:r>
          <a:r>
            <a:rPr lang="en-US" altLang="ja-JP" b="1" dirty="0" smtClean="0"/>
            <a:t>“</a:t>
          </a:r>
          <a:r>
            <a:rPr lang="en-US" b="1" dirty="0" smtClean="0"/>
            <a:t>charge</a:t>
          </a:r>
          <a:r>
            <a:rPr lang="en-US" altLang="ja-JP" b="1" dirty="0" smtClean="0"/>
            <a:t>”</a:t>
          </a:r>
          <a:r>
            <a:rPr lang="en-US" b="1" dirty="0" smtClean="0"/>
            <a:t> </a:t>
          </a:r>
          <a:r>
            <a:rPr lang="en-US" dirty="0" smtClean="0"/>
            <a:t>an atom or molecule </a:t>
          </a:r>
          <a:r>
            <a:rPr lang="en-US" b="1" dirty="0" smtClean="0">
              <a:solidFill>
                <a:srgbClr val="0000FF"/>
              </a:solidFill>
            </a:rPr>
            <a:t>(ionization)</a:t>
          </a:r>
          <a:r>
            <a:rPr lang="en-US" b="1" dirty="0" smtClean="0"/>
            <a:t>.</a:t>
          </a:r>
          <a:endParaRPr lang="en-US" dirty="0"/>
        </a:p>
      </dgm:t>
    </dgm:pt>
    <dgm:pt modelId="{AF59B9C2-D061-334A-82D2-5D7A750E90CF}" type="parTrans" cxnId="{8178BADE-C5CB-FA4F-BC99-BBB6D2D75F9F}">
      <dgm:prSet/>
      <dgm:spPr/>
      <dgm:t>
        <a:bodyPr/>
        <a:lstStyle/>
        <a:p>
          <a:endParaRPr lang="en-US"/>
        </a:p>
      </dgm:t>
    </dgm:pt>
    <dgm:pt modelId="{FE58CF85-140F-1643-9CEB-69E833002FC3}" type="sibTrans" cxnId="{8178BADE-C5CB-FA4F-BC99-BBB6D2D75F9F}">
      <dgm:prSet/>
      <dgm:spPr/>
      <dgm:t>
        <a:bodyPr/>
        <a:lstStyle/>
        <a:p>
          <a:endParaRPr lang="en-US"/>
        </a:p>
      </dgm:t>
    </dgm:pt>
    <dgm:pt modelId="{2C2E82A5-69D2-AF48-A6AB-BF2454C99A07}">
      <dgm:prSet/>
      <dgm:spPr/>
      <dgm:t>
        <a:bodyPr/>
        <a:lstStyle/>
        <a:p>
          <a:pPr rtl="0"/>
          <a:r>
            <a:rPr lang="en-US" dirty="0" smtClean="0"/>
            <a:t>Place charged atom or molecule in </a:t>
          </a:r>
          <a:r>
            <a:rPr lang="en-US" b="1" dirty="0" smtClean="0"/>
            <a:t>a magnetic field or electric field </a:t>
          </a:r>
          <a:r>
            <a:rPr lang="en-US" dirty="0" smtClean="0"/>
            <a:t>and measure its speed or radius of curvature relative to its mass-to-charge ratio </a:t>
          </a:r>
          <a:r>
            <a:rPr lang="en-US" b="1" dirty="0" smtClean="0">
              <a:solidFill>
                <a:srgbClr val="0000FF"/>
              </a:solidFill>
            </a:rPr>
            <a:t>(mass analyzer)</a:t>
          </a:r>
          <a:r>
            <a:rPr lang="en-US" b="1" dirty="0" smtClean="0"/>
            <a:t>.</a:t>
          </a:r>
          <a:endParaRPr lang="en-US" dirty="0"/>
        </a:p>
      </dgm:t>
    </dgm:pt>
    <dgm:pt modelId="{C7DBB3BC-424B-FB4D-9EBF-AF78BE4B024E}" type="parTrans" cxnId="{865BA3EA-6439-2545-BE2C-7522A4C142BC}">
      <dgm:prSet/>
      <dgm:spPr/>
      <dgm:t>
        <a:bodyPr/>
        <a:lstStyle/>
        <a:p>
          <a:endParaRPr lang="en-US"/>
        </a:p>
      </dgm:t>
    </dgm:pt>
    <dgm:pt modelId="{ECD98C77-9A6C-EF42-9FED-0C536721C283}" type="sibTrans" cxnId="{865BA3EA-6439-2545-BE2C-7522A4C142BC}">
      <dgm:prSet/>
      <dgm:spPr/>
      <dgm:t>
        <a:bodyPr/>
        <a:lstStyle/>
        <a:p>
          <a:endParaRPr lang="en-US"/>
        </a:p>
      </dgm:t>
    </dgm:pt>
    <dgm:pt modelId="{9F14DA6B-1E16-5D44-952C-84F4B7D40269}">
      <dgm:prSet/>
      <dgm:spPr/>
      <dgm:t>
        <a:bodyPr/>
        <a:lstStyle/>
        <a:p>
          <a:pPr rtl="0"/>
          <a:r>
            <a:rPr lang="en-US" b="1" dirty="0" smtClean="0"/>
            <a:t>Detect ions </a:t>
          </a:r>
          <a:r>
            <a:rPr lang="en-US" dirty="0" smtClean="0"/>
            <a:t>using </a:t>
          </a:r>
          <a:r>
            <a:rPr lang="en-US" dirty="0" err="1" smtClean="0"/>
            <a:t>microchannel</a:t>
          </a:r>
          <a:r>
            <a:rPr lang="en-US" dirty="0" smtClean="0"/>
            <a:t> plate or photomultiplier tube</a:t>
          </a:r>
          <a:r>
            <a:rPr lang="en-US" b="1" dirty="0" smtClean="0">
              <a:solidFill>
                <a:srgbClr val="0000FF"/>
              </a:solidFill>
            </a:rPr>
            <a:t>(Detection)</a:t>
          </a:r>
          <a:r>
            <a:rPr lang="en-US" b="1" dirty="0" smtClean="0"/>
            <a:t>.</a:t>
          </a:r>
          <a:endParaRPr lang="en-US" dirty="0"/>
        </a:p>
      </dgm:t>
    </dgm:pt>
    <dgm:pt modelId="{46C29629-4C3D-964D-AE89-4A4479952901}" type="parTrans" cxnId="{C539B222-8B24-EC42-9EED-18B9B2B141C8}">
      <dgm:prSet/>
      <dgm:spPr/>
      <dgm:t>
        <a:bodyPr/>
        <a:lstStyle/>
        <a:p>
          <a:endParaRPr lang="en-US"/>
        </a:p>
      </dgm:t>
    </dgm:pt>
    <dgm:pt modelId="{68FEE3B5-953C-744C-9B62-F84414BBC562}" type="sibTrans" cxnId="{C539B222-8B24-EC42-9EED-18B9B2B141C8}">
      <dgm:prSet/>
      <dgm:spPr/>
      <dgm:t>
        <a:bodyPr/>
        <a:lstStyle/>
        <a:p>
          <a:endParaRPr lang="en-US"/>
        </a:p>
      </dgm:t>
    </dgm:pt>
    <dgm:pt modelId="{FC062791-ABF5-774B-9B00-BDD4EA9D2406}" type="pres">
      <dgm:prSet presAssocID="{4A3D5478-9752-0146-8332-B6A2FBE33D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8D8138-628E-CE4A-BF81-C6F844B34D13}" type="pres">
      <dgm:prSet presAssocID="{9F14DA6B-1E16-5D44-952C-84F4B7D40269}" presName="boxAndChildren" presStyleCnt="0"/>
      <dgm:spPr/>
    </dgm:pt>
    <dgm:pt modelId="{FB8885FD-8A0E-2348-A5AE-07A381BA891D}" type="pres">
      <dgm:prSet presAssocID="{9F14DA6B-1E16-5D44-952C-84F4B7D40269}" presName="parentTextBox" presStyleLbl="node1" presStyleIdx="0" presStyleCnt="3"/>
      <dgm:spPr/>
      <dgm:t>
        <a:bodyPr/>
        <a:lstStyle/>
        <a:p>
          <a:endParaRPr lang="en-US"/>
        </a:p>
      </dgm:t>
    </dgm:pt>
    <dgm:pt modelId="{03B39217-D9FC-824C-B518-3BC43A0C836B}" type="pres">
      <dgm:prSet presAssocID="{ECD98C77-9A6C-EF42-9FED-0C536721C283}" presName="sp" presStyleCnt="0"/>
      <dgm:spPr/>
    </dgm:pt>
    <dgm:pt modelId="{05EE2DF4-A53B-A749-A677-8DB0E3C5DDBF}" type="pres">
      <dgm:prSet presAssocID="{2C2E82A5-69D2-AF48-A6AB-BF2454C99A07}" presName="arrowAndChildren" presStyleCnt="0"/>
      <dgm:spPr/>
    </dgm:pt>
    <dgm:pt modelId="{0D051A23-35A6-AB4A-BE30-531314CC8000}" type="pres">
      <dgm:prSet presAssocID="{2C2E82A5-69D2-AF48-A6AB-BF2454C99A07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D2F3D9B4-09C4-934B-A2BF-FF7BBDA3C90E}" type="pres">
      <dgm:prSet presAssocID="{FE58CF85-140F-1643-9CEB-69E833002FC3}" presName="sp" presStyleCnt="0"/>
      <dgm:spPr/>
    </dgm:pt>
    <dgm:pt modelId="{44C364DB-5B37-EC4B-A858-607C32DFD8D1}" type="pres">
      <dgm:prSet presAssocID="{854D918E-4FD8-1546-BA7E-3C81A42BA9E8}" presName="arrowAndChildren" presStyleCnt="0"/>
      <dgm:spPr/>
    </dgm:pt>
    <dgm:pt modelId="{942E10CD-9D79-094C-A10E-7690528CA132}" type="pres">
      <dgm:prSet presAssocID="{854D918E-4FD8-1546-BA7E-3C81A42BA9E8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963247F2-4772-9842-80ED-81F806A15F89}" type="presOf" srcId="{9F14DA6B-1E16-5D44-952C-84F4B7D40269}" destId="{FB8885FD-8A0E-2348-A5AE-07A381BA891D}" srcOrd="0" destOrd="0" presId="urn:microsoft.com/office/officeart/2005/8/layout/process4"/>
    <dgm:cxn modelId="{C539B222-8B24-EC42-9EED-18B9B2B141C8}" srcId="{4A3D5478-9752-0146-8332-B6A2FBE33D83}" destId="{9F14DA6B-1E16-5D44-952C-84F4B7D40269}" srcOrd="2" destOrd="0" parTransId="{46C29629-4C3D-964D-AE89-4A4479952901}" sibTransId="{68FEE3B5-953C-744C-9B62-F84414BBC562}"/>
    <dgm:cxn modelId="{FC60C28F-49F7-DD48-BF82-8C82FF353597}" type="presOf" srcId="{2C2E82A5-69D2-AF48-A6AB-BF2454C99A07}" destId="{0D051A23-35A6-AB4A-BE30-531314CC8000}" srcOrd="0" destOrd="0" presId="urn:microsoft.com/office/officeart/2005/8/layout/process4"/>
    <dgm:cxn modelId="{865BA3EA-6439-2545-BE2C-7522A4C142BC}" srcId="{4A3D5478-9752-0146-8332-B6A2FBE33D83}" destId="{2C2E82A5-69D2-AF48-A6AB-BF2454C99A07}" srcOrd="1" destOrd="0" parTransId="{C7DBB3BC-424B-FB4D-9EBF-AF78BE4B024E}" sibTransId="{ECD98C77-9A6C-EF42-9FED-0C536721C283}"/>
    <dgm:cxn modelId="{28FA4176-DE0C-6948-9572-69896D0830D8}" type="presOf" srcId="{4A3D5478-9752-0146-8332-B6A2FBE33D83}" destId="{FC062791-ABF5-774B-9B00-BDD4EA9D2406}" srcOrd="0" destOrd="0" presId="urn:microsoft.com/office/officeart/2005/8/layout/process4"/>
    <dgm:cxn modelId="{8178BADE-C5CB-FA4F-BC99-BBB6D2D75F9F}" srcId="{4A3D5478-9752-0146-8332-B6A2FBE33D83}" destId="{854D918E-4FD8-1546-BA7E-3C81A42BA9E8}" srcOrd="0" destOrd="0" parTransId="{AF59B9C2-D061-334A-82D2-5D7A750E90CF}" sibTransId="{FE58CF85-140F-1643-9CEB-69E833002FC3}"/>
    <dgm:cxn modelId="{BCA080FF-78CD-324D-822E-0FCA861C2517}" type="presOf" srcId="{854D918E-4FD8-1546-BA7E-3C81A42BA9E8}" destId="{942E10CD-9D79-094C-A10E-7690528CA132}" srcOrd="0" destOrd="0" presId="urn:microsoft.com/office/officeart/2005/8/layout/process4"/>
    <dgm:cxn modelId="{F5C829F7-D967-BF43-8D38-E08E81FDB358}" type="presParOf" srcId="{FC062791-ABF5-774B-9B00-BDD4EA9D2406}" destId="{198D8138-628E-CE4A-BF81-C6F844B34D13}" srcOrd="0" destOrd="0" presId="urn:microsoft.com/office/officeart/2005/8/layout/process4"/>
    <dgm:cxn modelId="{762B4542-0B5C-744A-B82B-59FBEA7CDB35}" type="presParOf" srcId="{198D8138-628E-CE4A-BF81-C6F844B34D13}" destId="{FB8885FD-8A0E-2348-A5AE-07A381BA891D}" srcOrd="0" destOrd="0" presId="urn:microsoft.com/office/officeart/2005/8/layout/process4"/>
    <dgm:cxn modelId="{F52E6A1C-E085-C842-9153-0C5DDAF43D19}" type="presParOf" srcId="{FC062791-ABF5-774B-9B00-BDD4EA9D2406}" destId="{03B39217-D9FC-824C-B518-3BC43A0C836B}" srcOrd="1" destOrd="0" presId="urn:microsoft.com/office/officeart/2005/8/layout/process4"/>
    <dgm:cxn modelId="{86F2C0BB-513A-3D4A-AAA2-6649D7E5D118}" type="presParOf" srcId="{FC062791-ABF5-774B-9B00-BDD4EA9D2406}" destId="{05EE2DF4-A53B-A749-A677-8DB0E3C5DDBF}" srcOrd="2" destOrd="0" presId="urn:microsoft.com/office/officeart/2005/8/layout/process4"/>
    <dgm:cxn modelId="{560E3F3F-5AB1-3C47-8364-94999DB73EE4}" type="presParOf" srcId="{05EE2DF4-A53B-A749-A677-8DB0E3C5DDBF}" destId="{0D051A23-35A6-AB4A-BE30-531314CC8000}" srcOrd="0" destOrd="0" presId="urn:microsoft.com/office/officeart/2005/8/layout/process4"/>
    <dgm:cxn modelId="{8B6118AD-A1A8-1748-B13F-222441FA2885}" type="presParOf" srcId="{FC062791-ABF5-774B-9B00-BDD4EA9D2406}" destId="{D2F3D9B4-09C4-934B-A2BF-FF7BBDA3C90E}" srcOrd="3" destOrd="0" presId="urn:microsoft.com/office/officeart/2005/8/layout/process4"/>
    <dgm:cxn modelId="{E6BD6B38-5636-B748-9043-A17BB21A5324}" type="presParOf" srcId="{FC062791-ABF5-774B-9B00-BDD4EA9D2406}" destId="{44C364DB-5B37-EC4B-A858-607C32DFD8D1}" srcOrd="4" destOrd="0" presId="urn:microsoft.com/office/officeart/2005/8/layout/process4"/>
    <dgm:cxn modelId="{8F0B9FE6-3971-1441-A77B-ECC290D4C068}" type="presParOf" srcId="{44C364DB-5B37-EC4B-A858-607C32DFD8D1}" destId="{942E10CD-9D79-094C-A10E-7690528CA13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DF7FA4-9DE0-D340-B48B-53693D2CCEAF}" type="doc">
      <dgm:prSet loTypeId="urn:microsoft.com/office/officeart/2008/layout/LinedList" loCatId="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128130-08F6-E24F-86C4-6086FD3FBEBD}">
      <dgm:prSet custT="1"/>
      <dgm:spPr/>
      <dgm:t>
        <a:bodyPr/>
        <a:lstStyle/>
        <a:p>
          <a:pPr algn="ctr" rtl="0"/>
          <a:r>
            <a:rPr lang="en-US" sz="2400" b="1" dirty="0" smtClean="0"/>
            <a:t>Operate under high vacuum (keeps ions from bumping into gas molecules)</a:t>
          </a:r>
          <a:endParaRPr lang="en-US" sz="2400" b="1" dirty="0"/>
        </a:p>
      </dgm:t>
    </dgm:pt>
    <dgm:pt modelId="{DB0C6568-66FF-7349-A578-9626D6EEAA1A}" type="parTrans" cxnId="{8EEAD282-A0E0-7547-90A8-9DED088B412A}">
      <dgm:prSet/>
      <dgm:spPr/>
      <dgm:t>
        <a:bodyPr/>
        <a:lstStyle/>
        <a:p>
          <a:endParaRPr lang="en-US"/>
        </a:p>
      </dgm:t>
    </dgm:pt>
    <dgm:pt modelId="{7F37BF8F-2947-4E40-81F5-1E148A987469}" type="sibTrans" cxnId="{8EEAD282-A0E0-7547-90A8-9DED088B412A}">
      <dgm:prSet/>
      <dgm:spPr/>
      <dgm:t>
        <a:bodyPr/>
        <a:lstStyle/>
        <a:p>
          <a:endParaRPr lang="en-US"/>
        </a:p>
      </dgm:t>
    </dgm:pt>
    <dgm:pt modelId="{9C902D0C-6435-AB4B-8CCF-C5D51CC38578}">
      <dgm:prSet custT="1"/>
      <dgm:spPr/>
      <dgm:t>
        <a:bodyPr/>
        <a:lstStyle/>
        <a:p>
          <a:pPr rtl="0"/>
          <a:r>
            <a:rPr lang="en-US" sz="2400" b="1" dirty="0" smtClean="0"/>
            <a:t>Actually measure mass-to-charge ratio of ions (m/z)</a:t>
          </a:r>
          <a:endParaRPr lang="en-US" sz="2400" b="1" dirty="0"/>
        </a:p>
      </dgm:t>
    </dgm:pt>
    <dgm:pt modelId="{01B0A29D-86E3-7E47-BDDC-AC24EB3958BC}" type="parTrans" cxnId="{2617E428-5BAD-E943-9E7F-00EEDEF0D464}">
      <dgm:prSet/>
      <dgm:spPr/>
      <dgm:t>
        <a:bodyPr/>
        <a:lstStyle/>
        <a:p>
          <a:endParaRPr lang="en-US"/>
        </a:p>
      </dgm:t>
    </dgm:pt>
    <dgm:pt modelId="{0534F5AB-74D4-494C-B1CA-E92A1B20984A}" type="sibTrans" cxnId="{2617E428-5BAD-E943-9E7F-00EEDEF0D464}">
      <dgm:prSet/>
      <dgm:spPr/>
      <dgm:t>
        <a:bodyPr/>
        <a:lstStyle/>
        <a:p>
          <a:endParaRPr lang="en-US"/>
        </a:p>
      </dgm:t>
    </dgm:pt>
    <dgm:pt modelId="{DC3528DE-EAF1-4542-A88D-B98ED555748E}">
      <dgm:prSet custT="1"/>
      <dgm:spPr/>
      <dgm:t>
        <a:bodyPr/>
        <a:lstStyle/>
        <a:p>
          <a:pPr algn="ctr" rtl="0"/>
          <a:r>
            <a:rPr lang="en-US" sz="2400" b="1" dirty="0" smtClean="0"/>
            <a:t>Key specifications are resolution, mass measurement accuracy, and sensitivity.</a:t>
          </a:r>
          <a:endParaRPr lang="en-US" sz="2400" b="1" dirty="0"/>
        </a:p>
      </dgm:t>
    </dgm:pt>
    <dgm:pt modelId="{43D05869-C729-A147-8B49-8DE5CB280E49}" type="parTrans" cxnId="{AE716D19-0EF2-A14C-8A42-0863E15248E8}">
      <dgm:prSet/>
      <dgm:spPr/>
      <dgm:t>
        <a:bodyPr/>
        <a:lstStyle/>
        <a:p>
          <a:endParaRPr lang="en-US"/>
        </a:p>
      </dgm:t>
    </dgm:pt>
    <dgm:pt modelId="{8C8AC2E8-E8AE-4A40-9871-ACA18CA477C1}" type="sibTrans" cxnId="{AE716D19-0EF2-A14C-8A42-0863E15248E8}">
      <dgm:prSet/>
      <dgm:spPr/>
      <dgm:t>
        <a:bodyPr/>
        <a:lstStyle/>
        <a:p>
          <a:endParaRPr lang="en-US"/>
        </a:p>
      </dgm:t>
    </dgm:pt>
    <dgm:pt modelId="{A6ECD8CC-E13F-CC46-8ADE-770F5E1BEC4B}">
      <dgm:prSet custT="1"/>
      <dgm:spPr/>
      <dgm:t>
        <a:bodyPr/>
        <a:lstStyle/>
        <a:p>
          <a:pPr algn="ctr" rtl="0"/>
          <a:r>
            <a:rPr lang="en-US" sz="2400" b="1" dirty="0" smtClean="0"/>
            <a:t>Several kinds exist: for </a:t>
          </a:r>
          <a:r>
            <a:rPr lang="en-US" sz="2400" b="1" dirty="0" err="1" smtClean="0"/>
            <a:t>bioanalysis</a:t>
          </a:r>
          <a:r>
            <a:rPr lang="en-US" sz="2400" b="1" dirty="0" smtClean="0"/>
            <a:t>, </a:t>
          </a:r>
          <a:r>
            <a:rPr lang="en-US" sz="2400" b="1" dirty="0" err="1" smtClean="0"/>
            <a:t>quadrupole</a:t>
          </a:r>
          <a:r>
            <a:rPr lang="en-US" sz="2400" b="1" dirty="0" smtClean="0"/>
            <a:t>, time-of-flight and ion traps are most used.</a:t>
          </a:r>
          <a:endParaRPr lang="en-US" sz="2400" b="1" dirty="0"/>
        </a:p>
      </dgm:t>
    </dgm:pt>
    <dgm:pt modelId="{D91C141D-AF51-3D46-B7DE-260F8D9F470D}" type="parTrans" cxnId="{F6652ABA-A021-624B-A874-507B9490352D}">
      <dgm:prSet/>
      <dgm:spPr/>
      <dgm:t>
        <a:bodyPr/>
        <a:lstStyle/>
        <a:p>
          <a:endParaRPr lang="en-US"/>
        </a:p>
      </dgm:t>
    </dgm:pt>
    <dgm:pt modelId="{20E50B41-7209-624E-A926-7E881062A791}" type="sibTrans" cxnId="{F6652ABA-A021-624B-A874-507B9490352D}">
      <dgm:prSet/>
      <dgm:spPr/>
      <dgm:t>
        <a:bodyPr/>
        <a:lstStyle/>
        <a:p>
          <a:endParaRPr lang="en-US"/>
        </a:p>
      </dgm:t>
    </dgm:pt>
    <dgm:pt modelId="{01543DC7-23E5-DD40-B3B1-1E4E23D9F5FE}" type="pres">
      <dgm:prSet presAssocID="{16DF7FA4-9DE0-D340-B48B-53693D2CCEA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21CA7A0-679E-EF4E-A852-26D2FB36A05E}" type="pres">
      <dgm:prSet presAssocID="{50128130-08F6-E24F-86C4-6086FD3FBEBD}" presName="thickLine" presStyleLbl="alignNode1" presStyleIdx="0" presStyleCnt="4"/>
      <dgm:spPr/>
    </dgm:pt>
    <dgm:pt modelId="{73B14FB5-FC30-9F49-B4B8-F986080D1DF4}" type="pres">
      <dgm:prSet presAssocID="{50128130-08F6-E24F-86C4-6086FD3FBEBD}" presName="horz1" presStyleCnt="0"/>
      <dgm:spPr/>
    </dgm:pt>
    <dgm:pt modelId="{8A648656-BE9D-914F-9F0A-5ED746B9D113}" type="pres">
      <dgm:prSet presAssocID="{50128130-08F6-E24F-86C4-6086FD3FBEBD}" presName="tx1" presStyleLbl="revTx" presStyleIdx="0" presStyleCnt="4"/>
      <dgm:spPr/>
      <dgm:t>
        <a:bodyPr/>
        <a:lstStyle/>
        <a:p>
          <a:endParaRPr lang="en-US"/>
        </a:p>
      </dgm:t>
    </dgm:pt>
    <dgm:pt modelId="{69E5BC1F-1AB2-BA43-91D2-9D544F028A4D}" type="pres">
      <dgm:prSet presAssocID="{50128130-08F6-E24F-86C4-6086FD3FBEBD}" presName="vert1" presStyleCnt="0"/>
      <dgm:spPr/>
    </dgm:pt>
    <dgm:pt modelId="{949BFF28-F1B4-3346-BE14-7EA75B49C03F}" type="pres">
      <dgm:prSet presAssocID="{9C902D0C-6435-AB4B-8CCF-C5D51CC38578}" presName="thickLine" presStyleLbl="alignNode1" presStyleIdx="1" presStyleCnt="4"/>
      <dgm:spPr/>
    </dgm:pt>
    <dgm:pt modelId="{385FE270-1FE3-9D44-87D1-0D50A3695EF9}" type="pres">
      <dgm:prSet presAssocID="{9C902D0C-6435-AB4B-8CCF-C5D51CC38578}" presName="horz1" presStyleCnt="0"/>
      <dgm:spPr/>
    </dgm:pt>
    <dgm:pt modelId="{5B8E80A9-ADBC-C644-A864-3A14351F99FE}" type="pres">
      <dgm:prSet presAssocID="{9C902D0C-6435-AB4B-8CCF-C5D51CC38578}" presName="tx1" presStyleLbl="revTx" presStyleIdx="1" presStyleCnt="4"/>
      <dgm:spPr/>
      <dgm:t>
        <a:bodyPr/>
        <a:lstStyle/>
        <a:p>
          <a:endParaRPr lang="en-US"/>
        </a:p>
      </dgm:t>
    </dgm:pt>
    <dgm:pt modelId="{B8DC79F2-425D-714C-A121-13F94361F75F}" type="pres">
      <dgm:prSet presAssocID="{9C902D0C-6435-AB4B-8CCF-C5D51CC38578}" presName="vert1" presStyleCnt="0"/>
      <dgm:spPr/>
    </dgm:pt>
    <dgm:pt modelId="{A888B830-78A5-304A-87FC-EC59F3AE6597}" type="pres">
      <dgm:prSet presAssocID="{DC3528DE-EAF1-4542-A88D-B98ED555748E}" presName="thickLine" presStyleLbl="alignNode1" presStyleIdx="2" presStyleCnt="4"/>
      <dgm:spPr/>
    </dgm:pt>
    <dgm:pt modelId="{200F616D-BD4E-854D-AC03-185284ECDB00}" type="pres">
      <dgm:prSet presAssocID="{DC3528DE-EAF1-4542-A88D-B98ED555748E}" presName="horz1" presStyleCnt="0"/>
      <dgm:spPr/>
    </dgm:pt>
    <dgm:pt modelId="{9B5F53CA-C05C-2E4B-9134-8D8B6BF9DBE7}" type="pres">
      <dgm:prSet presAssocID="{DC3528DE-EAF1-4542-A88D-B98ED555748E}" presName="tx1" presStyleLbl="revTx" presStyleIdx="2" presStyleCnt="4"/>
      <dgm:spPr/>
      <dgm:t>
        <a:bodyPr/>
        <a:lstStyle/>
        <a:p>
          <a:endParaRPr lang="en-US"/>
        </a:p>
      </dgm:t>
    </dgm:pt>
    <dgm:pt modelId="{A8D1C974-3322-B648-910B-321086D4CC20}" type="pres">
      <dgm:prSet presAssocID="{DC3528DE-EAF1-4542-A88D-B98ED555748E}" presName="vert1" presStyleCnt="0"/>
      <dgm:spPr/>
    </dgm:pt>
    <dgm:pt modelId="{BF85F9CF-1FE4-0744-8CCF-577312B44748}" type="pres">
      <dgm:prSet presAssocID="{A6ECD8CC-E13F-CC46-8ADE-770F5E1BEC4B}" presName="thickLine" presStyleLbl="alignNode1" presStyleIdx="3" presStyleCnt="4"/>
      <dgm:spPr/>
    </dgm:pt>
    <dgm:pt modelId="{0CECCE2C-CFBF-E747-A833-7C63157A6CD5}" type="pres">
      <dgm:prSet presAssocID="{A6ECD8CC-E13F-CC46-8ADE-770F5E1BEC4B}" presName="horz1" presStyleCnt="0"/>
      <dgm:spPr/>
    </dgm:pt>
    <dgm:pt modelId="{9BFC05DD-E2EB-7340-A218-F295108AD3E3}" type="pres">
      <dgm:prSet presAssocID="{A6ECD8CC-E13F-CC46-8ADE-770F5E1BEC4B}" presName="tx1" presStyleLbl="revTx" presStyleIdx="3" presStyleCnt="4"/>
      <dgm:spPr/>
      <dgm:t>
        <a:bodyPr/>
        <a:lstStyle/>
        <a:p>
          <a:endParaRPr lang="en-US"/>
        </a:p>
      </dgm:t>
    </dgm:pt>
    <dgm:pt modelId="{E47D38B2-4738-0B4A-AFDF-F7E3BB08AD89}" type="pres">
      <dgm:prSet presAssocID="{A6ECD8CC-E13F-CC46-8ADE-770F5E1BEC4B}" presName="vert1" presStyleCnt="0"/>
      <dgm:spPr/>
    </dgm:pt>
  </dgm:ptLst>
  <dgm:cxnLst>
    <dgm:cxn modelId="{F6652ABA-A021-624B-A874-507B9490352D}" srcId="{16DF7FA4-9DE0-D340-B48B-53693D2CCEAF}" destId="{A6ECD8CC-E13F-CC46-8ADE-770F5E1BEC4B}" srcOrd="3" destOrd="0" parTransId="{D91C141D-AF51-3D46-B7DE-260F8D9F470D}" sibTransId="{20E50B41-7209-624E-A926-7E881062A791}"/>
    <dgm:cxn modelId="{FA6209D5-FC8A-EE42-956C-089232E47EC1}" type="presOf" srcId="{A6ECD8CC-E13F-CC46-8ADE-770F5E1BEC4B}" destId="{9BFC05DD-E2EB-7340-A218-F295108AD3E3}" srcOrd="0" destOrd="0" presId="urn:microsoft.com/office/officeart/2008/layout/LinedList"/>
    <dgm:cxn modelId="{B81EEFF7-E747-4C48-B729-75420ED4B42D}" type="presOf" srcId="{9C902D0C-6435-AB4B-8CCF-C5D51CC38578}" destId="{5B8E80A9-ADBC-C644-A864-3A14351F99FE}" srcOrd="0" destOrd="0" presId="urn:microsoft.com/office/officeart/2008/layout/LinedList"/>
    <dgm:cxn modelId="{2617E428-5BAD-E943-9E7F-00EEDEF0D464}" srcId="{16DF7FA4-9DE0-D340-B48B-53693D2CCEAF}" destId="{9C902D0C-6435-AB4B-8CCF-C5D51CC38578}" srcOrd="1" destOrd="0" parTransId="{01B0A29D-86E3-7E47-BDDC-AC24EB3958BC}" sibTransId="{0534F5AB-74D4-494C-B1CA-E92A1B20984A}"/>
    <dgm:cxn modelId="{7291B2EB-2B3D-994A-B03A-93B8BD74C528}" type="presOf" srcId="{16DF7FA4-9DE0-D340-B48B-53693D2CCEAF}" destId="{01543DC7-23E5-DD40-B3B1-1E4E23D9F5FE}" srcOrd="0" destOrd="0" presId="urn:microsoft.com/office/officeart/2008/layout/LinedList"/>
    <dgm:cxn modelId="{8EEAD282-A0E0-7547-90A8-9DED088B412A}" srcId="{16DF7FA4-9DE0-D340-B48B-53693D2CCEAF}" destId="{50128130-08F6-E24F-86C4-6086FD3FBEBD}" srcOrd="0" destOrd="0" parTransId="{DB0C6568-66FF-7349-A578-9626D6EEAA1A}" sibTransId="{7F37BF8F-2947-4E40-81F5-1E148A987469}"/>
    <dgm:cxn modelId="{AE716D19-0EF2-A14C-8A42-0863E15248E8}" srcId="{16DF7FA4-9DE0-D340-B48B-53693D2CCEAF}" destId="{DC3528DE-EAF1-4542-A88D-B98ED555748E}" srcOrd="2" destOrd="0" parTransId="{43D05869-C729-A147-8B49-8DE5CB280E49}" sibTransId="{8C8AC2E8-E8AE-4A40-9871-ACA18CA477C1}"/>
    <dgm:cxn modelId="{E946DF83-50B5-234B-8D56-D0F84E15E025}" type="presOf" srcId="{50128130-08F6-E24F-86C4-6086FD3FBEBD}" destId="{8A648656-BE9D-914F-9F0A-5ED746B9D113}" srcOrd="0" destOrd="0" presId="urn:microsoft.com/office/officeart/2008/layout/LinedList"/>
    <dgm:cxn modelId="{ABEE9369-86E4-2B4C-8622-3D23EC08FD1F}" type="presOf" srcId="{DC3528DE-EAF1-4542-A88D-B98ED555748E}" destId="{9B5F53CA-C05C-2E4B-9134-8D8B6BF9DBE7}" srcOrd="0" destOrd="0" presId="urn:microsoft.com/office/officeart/2008/layout/LinedList"/>
    <dgm:cxn modelId="{1CD30EB4-7274-DD47-86C6-B414A7FC0A42}" type="presParOf" srcId="{01543DC7-23E5-DD40-B3B1-1E4E23D9F5FE}" destId="{521CA7A0-679E-EF4E-A852-26D2FB36A05E}" srcOrd="0" destOrd="0" presId="urn:microsoft.com/office/officeart/2008/layout/LinedList"/>
    <dgm:cxn modelId="{2D7719AD-81B7-9E44-B311-79D94D560345}" type="presParOf" srcId="{01543DC7-23E5-DD40-B3B1-1E4E23D9F5FE}" destId="{73B14FB5-FC30-9F49-B4B8-F986080D1DF4}" srcOrd="1" destOrd="0" presId="urn:microsoft.com/office/officeart/2008/layout/LinedList"/>
    <dgm:cxn modelId="{54CE6B34-29A7-D447-B8A0-8126EF766C7C}" type="presParOf" srcId="{73B14FB5-FC30-9F49-B4B8-F986080D1DF4}" destId="{8A648656-BE9D-914F-9F0A-5ED746B9D113}" srcOrd="0" destOrd="0" presId="urn:microsoft.com/office/officeart/2008/layout/LinedList"/>
    <dgm:cxn modelId="{1FA84EBB-8E9C-4B4A-B71C-F84DEA15B126}" type="presParOf" srcId="{73B14FB5-FC30-9F49-B4B8-F986080D1DF4}" destId="{69E5BC1F-1AB2-BA43-91D2-9D544F028A4D}" srcOrd="1" destOrd="0" presId="urn:microsoft.com/office/officeart/2008/layout/LinedList"/>
    <dgm:cxn modelId="{35356978-B86A-B84E-96C0-A7BD5D8D9B82}" type="presParOf" srcId="{01543DC7-23E5-DD40-B3B1-1E4E23D9F5FE}" destId="{949BFF28-F1B4-3346-BE14-7EA75B49C03F}" srcOrd="2" destOrd="0" presId="urn:microsoft.com/office/officeart/2008/layout/LinedList"/>
    <dgm:cxn modelId="{51FDF0EF-6EB4-9948-A96F-685EF4193B78}" type="presParOf" srcId="{01543DC7-23E5-DD40-B3B1-1E4E23D9F5FE}" destId="{385FE270-1FE3-9D44-87D1-0D50A3695EF9}" srcOrd="3" destOrd="0" presId="urn:microsoft.com/office/officeart/2008/layout/LinedList"/>
    <dgm:cxn modelId="{CB42C662-4FCF-514A-84D8-CF98D8FD7082}" type="presParOf" srcId="{385FE270-1FE3-9D44-87D1-0D50A3695EF9}" destId="{5B8E80A9-ADBC-C644-A864-3A14351F99FE}" srcOrd="0" destOrd="0" presId="urn:microsoft.com/office/officeart/2008/layout/LinedList"/>
    <dgm:cxn modelId="{71D3B2A6-FEDF-1949-98C9-6ED4B244E349}" type="presParOf" srcId="{385FE270-1FE3-9D44-87D1-0D50A3695EF9}" destId="{B8DC79F2-425D-714C-A121-13F94361F75F}" srcOrd="1" destOrd="0" presId="urn:microsoft.com/office/officeart/2008/layout/LinedList"/>
    <dgm:cxn modelId="{39BC3B83-B8FB-0540-8165-6963832E9A17}" type="presParOf" srcId="{01543DC7-23E5-DD40-B3B1-1E4E23D9F5FE}" destId="{A888B830-78A5-304A-87FC-EC59F3AE6597}" srcOrd="4" destOrd="0" presId="urn:microsoft.com/office/officeart/2008/layout/LinedList"/>
    <dgm:cxn modelId="{EBF857D7-8A38-6840-A276-7DFA855816F8}" type="presParOf" srcId="{01543DC7-23E5-DD40-B3B1-1E4E23D9F5FE}" destId="{200F616D-BD4E-854D-AC03-185284ECDB00}" srcOrd="5" destOrd="0" presId="urn:microsoft.com/office/officeart/2008/layout/LinedList"/>
    <dgm:cxn modelId="{5FB5CD8C-3E53-7A41-9303-AB5C50279252}" type="presParOf" srcId="{200F616D-BD4E-854D-AC03-185284ECDB00}" destId="{9B5F53CA-C05C-2E4B-9134-8D8B6BF9DBE7}" srcOrd="0" destOrd="0" presId="urn:microsoft.com/office/officeart/2008/layout/LinedList"/>
    <dgm:cxn modelId="{2475D40A-AADA-C84E-B2B6-22A269455923}" type="presParOf" srcId="{200F616D-BD4E-854D-AC03-185284ECDB00}" destId="{A8D1C974-3322-B648-910B-321086D4CC20}" srcOrd="1" destOrd="0" presId="urn:microsoft.com/office/officeart/2008/layout/LinedList"/>
    <dgm:cxn modelId="{2ABA48F6-F220-B244-A984-99F7C3413AFE}" type="presParOf" srcId="{01543DC7-23E5-DD40-B3B1-1E4E23D9F5FE}" destId="{BF85F9CF-1FE4-0744-8CCF-577312B44748}" srcOrd="6" destOrd="0" presId="urn:microsoft.com/office/officeart/2008/layout/LinedList"/>
    <dgm:cxn modelId="{4D5D85E8-D4E3-4942-8F92-737A9CC79F1A}" type="presParOf" srcId="{01543DC7-23E5-DD40-B3B1-1E4E23D9F5FE}" destId="{0CECCE2C-CFBF-E747-A833-7C63157A6CD5}" srcOrd="7" destOrd="0" presId="urn:microsoft.com/office/officeart/2008/layout/LinedList"/>
    <dgm:cxn modelId="{08E7F459-9E6C-2C46-83B3-837C72E80692}" type="presParOf" srcId="{0CECCE2C-CFBF-E747-A833-7C63157A6CD5}" destId="{9BFC05DD-E2EB-7340-A218-F295108AD3E3}" srcOrd="0" destOrd="0" presId="urn:microsoft.com/office/officeart/2008/layout/LinedList"/>
    <dgm:cxn modelId="{188D4C30-18EC-4149-B49E-E469A3C8D2B6}" type="presParOf" srcId="{0CECCE2C-CFBF-E747-A833-7C63157A6CD5}" destId="{E47D38B2-4738-0B4A-AFDF-F7E3BB08AD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15FDE4-2D48-1545-8653-58F2B83B0D4C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E01B14F-2528-5547-992F-63E4B688C354}">
      <dgm:prSet/>
      <dgm:spPr/>
      <dgm:t>
        <a:bodyPr/>
        <a:lstStyle/>
        <a:p>
          <a:pPr rtl="0"/>
          <a:r>
            <a:rPr lang="en-US" smtClean="0"/>
            <a:t>Myrimatch</a:t>
          </a:r>
          <a:endParaRPr lang="en-US"/>
        </a:p>
      </dgm:t>
    </dgm:pt>
    <dgm:pt modelId="{2C7BDE04-AB24-064A-A472-06CBA6BA8A42}" type="parTrans" cxnId="{455110B6-F3DE-7547-B91C-45549CCD00DE}">
      <dgm:prSet/>
      <dgm:spPr/>
      <dgm:t>
        <a:bodyPr/>
        <a:lstStyle/>
        <a:p>
          <a:endParaRPr lang="en-US"/>
        </a:p>
      </dgm:t>
    </dgm:pt>
    <dgm:pt modelId="{173039ED-9120-9845-9242-FD6369024AEC}" type="sibTrans" cxnId="{455110B6-F3DE-7547-B91C-45549CCD00DE}">
      <dgm:prSet/>
      <dgm:spPr/>
      <dgm:t>
        <a:bodyPr/>
        <a:lstStyle/>
        <a:p>
          <a:endParaRPr lang="en-US"/>
        </a:p>
      </dgm:t>
    </dgm:pt>
    <dgm:pt modelId="{19078EA0-7846-E04A-8A38-889298F2CFE4}">
      <dgm:prSet/>
      <dgm:spPr/>
      <dgm:t>
        <a:bodyPr/>
        <a:lstStyle/>
        <a:p>
          <a:pPr rtl="0"/>
          <a:r>
            <a:rPr lang="en-US" dirty="0" err="1" smtClean="0"/>
            <a:t>X!Tandem</a:t>
          </a:r>
          <a:endParaRPr lang="en-US" dirty="0"/>
        </a:p>
      </dgm:t>
    </dgm:pt>
    <dgm:pt modelId="{9C9BFFDA-BC55-934B-8580-D4DC106EBC0F}" type="parTrans" cxnId="{02E732C9-180F-DF47-829F-BEBA0E597171}">
      <dgm:prSet/>
      <dgm:spPr/>
      <dgm:t>
        <a:bodyPr/>
        <a:lstStyle/>
        <a:p>
          <a:endParaRPr lang="en-US"/>
        </a:p>
      </dgm:t>
    </dgm:pt>
    <dgm:pt modelId="{749C7042-D7D8-C846-AB80-77B9825C256B}" type="sibTrans" cxnId="{02E732C9-180F-DF47-829F-BEBA0E597171}">
      <dgm:prSet/>
      <dgm:spPr/>
      <dgm:t>
        <a:bodyPr/>
        <a:lstStyle/>
        <a:p>
          <a:endParaRPr lang="en-US"/>
        </a:p>
      </dgm:t>
    </dgm:pt>
    <dgm:pt modelId="{D8E3D733-6911-2043-80F9-B0982E29030F}">
      <dgm:prSet/>
      <dgm:spPr/>
      <dgm:t>
        <a:bodyPr/>
        <a:lstStyle/>
        <a:p>
          <a:pPr rtl="0"/>
          <a:r>
            <a:rPr lang="en-US" dirty="0" smtClean="0"/>
            <a:t>MSGF</a:t>
          </a:r>
          <a:endParaRPr lang="en-US" dirty="0"/>
        </a:p>
      </dgm:t>
    </dgm:pt>
    <dgm:pt modelId="{B7F3502C-C19D-8D46-BBFA-FE1C4F8E0977}" type="parTrans" cxnId="{7E3E369A-AB0D-904A-BDEC-31D3F95A81DA}">
      <dgm:prSet/>
      <dgm:spPr/>
      <dgm:t>
        <a:bodyPr/>
        <a:lstStyle/>
        <a:p>
          <a:endParaRPr lang="en-US"/>
        </a:p>
      </dgm:t>
    </dgm:pt>
    <dgm:pt modelId="{339ABEB0-868F-E245-AAEB-5D7AE960FADB}" type="sibTrans" cxnId="{7E3E369A-AB0D-904A-BDEC-31D3F95A81DA}">
      <dgm:prSet/>
      <dgm:spPr/>
      <dgm:t>
        <a:bodyPr/>
        <a:lstStyle/>
        <a:p>
          <a:endParaRPr lang="en-US"/>
        </a:p>
      </dgm:t>
    </dgm:pt>
    <dgm:pt modelId="{3D39FB0B-1D51-9D43-9434-DBEBA5DFE7AF}">
      <dgm:prSet/>
      <dgm:spPr/>
      <dgm:t>
        <a:bodyPr/>
        <a:lstStyle/>
        <a:p>
          <a:pPr rtl="0"/>
          <a:r>
            <a:rPr lang="en-US" dirty="0" smtClean="0"/>
            <a:t>OMSSA</a:t>
          </a:r>
          <a:endParaRPr lang="en-US" dirty="0"/>
        </a:p>
      </dgm:t>
    </dgm:pt>
    <dgm:pt modelId="{36F3CA30-256E-D84B-86BE-4A6FD8E84D92}" type="parTrans" cxnId="{CFEC4D47-543E-D74E-81AA-9DC40C002C10}">
      <dgm:prSet/>
      <dgm:spPr/>
      <dgm:t>
        <a:bodyPr/>
        <a:lstStyle/>
        <a:p>
          <a:endParaRPr lang="en-US"/>
        </a:p>
      </dgm:t>
    </dgm:pt>
    <dgm:pt modelId="{87962E0F-F663-1041-8170-820CA9C7BEEF}" type="sibTrans" cxnId="{CFEC4D47-543E-D74E-81AA-9DC40C002C10}">
      <dgm:prSet/>
      <dgm:spPr/>
      <dgm:t>
        <a:bodyPr/>
        <a:lstStyle/>
        <a:p>
          <a:endParaRPr lang="en-US"/>
        </a:p>
      </dgm:t>
    </dgm:pt>
    <dgm:pt modelId="{FEF6E7FC-36B4-F046-8203-1A4E91D4882E}" type="pres">
      <dgm:prSet presAssocID="{9515FDE4-2D48-1545-8653-58F2B83B0D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5DD1F1-ADC1-0E47-8817-3D9EA4910170}" type="pres">
      <dgm:prSet presAssocID="{CE01B14F-2528-5547-992F-63E4B688C35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8B8BE8-8F91-2242-A1FE-EFF290425AEA}" type="pres">
      <dgm:prSet presAssocID="{173039ED-9120-9845-9242-FD6369024AEC}" presName="sibTrans" presStyleCnt="0"/>
      <dgm:spPr/>
    </dgm:pt>
    <dgm:pt modelId="{0F4BA0E6-E528-A349-A6A9-7AA5D0151F4B}" type="pres">
      <dgm:prSet presAssocID="{19078EA0-7846-E04A-8A38-889298F2CFE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3AE674-E0C6-8D4F-977C-E451CDA4FCD2}" type="pres">
      <dgm:prSet presAssocID="{749C7042-D7D8-C846-AB80-77B9825C256B}" presName="sibTrans" presStyleCnt="0"/>
      <dgm:spPr/>
    </dgm:pt>
    <dgm:pt modelId="{EDA6E039-200A-F845-AA2F-70DF6CD9A4BA}" type="pres">
      <dgm:prSet presAssocID="{D8E3D733-6911-2043-80F9-B0982E29030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EEBF0-932D-4B49-871D-920EA40A1ADB}" type="pres">
      <dgm:prSet presAssocID="{339ABEB0-868F-E245-AAEB-5D7AE960FADB}" presName="sibTrans" presStyleCnt="0"/>
      <dgm:spPr/>
    </dgm:pt>
    <dgm:pt modelId="{6A4C5689-5EBB-9E4C-BFB5-1C490569E393}" type="pres">
      <dgm:prSet presAssocID="{3D39FB0B-1D51-9D43-9434-DBEBA5DFE7A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EA09FC-5797-AD41-A574-68A94DD89CFF}" type="presOf" srcId="{3D39FB0B-1D51-9D43-9434-DBEBA5DFE7AF}" destId="{6A4C5689-5EBB-9E4C-BFB5-1C490569E393}" srcOrd="0" destOrd="0" presId="urn:microsoft.com/office/officeart/2005/8/layout/default"/>
    <dgm:cxn modelId="{455110B6-F3DE-7547-B91C-45549CCD00DE}" srcId="{9515FDE4-2D48-1545-8653-58F2B83B0D4C}" destId="{CE01B14F-2528-5547-992F-63E4B688C354}" srcOrd="0" destOrd="0" parTransId="{2C7BDE04-AB24-064A-A472-06CBA6BA8A42}" sibTransId="{173039ED-9120-9845-9242-FD6369024AEC}"/>
    <dgm:cxn modelId="{80C737B2-AEDF-064D-9822-C3CBAAF27B60}" type="presOf" srcId="{CE01B14F-2528-5547-992F-63E4B688C354}" destId="{BF5DD1F1-ADC1-0E47-8817-3D9EA4910170}" srcOrd="0" destOrd="0" presId="urn:microsoft.com/office/officeart/2005/8/layout/default"/>
    <dgm:cxn modelId="{7E3E369A-AB0D-904A-BDEC-31D3F95A81DA}" srcId="{9515FDE4-2D48-1545-8653-58F2B83B0D4C}" destId="{D8E3D733-6911-2043-80F9-B0982E29030F}" srcOrd="2" destOrd="0" parTransId="{B7F3502C-C19D-8D46-BBFA-FE1C4F8E0977}" sibTransId="{339ABEB0-868F-E245-AAEB-5D7AE960FADB}"/>
    <dgm:cxn modelId="{5C87B411-8FE0-804E-8C0C-FCB98B3D69F7}" type="presOf" srcId="{9515FDE4-2D48-1545-8653-58F2B83B0D4C}" destId="{FEF6E7FC-36B4-F046-8203-1A4E91D4882E}" srcOrd="0" destOrd="0" presId="urn:microsoft.com/office/officeart/2005/8/layout/default"/>
    <dgm:cxn modelId="{02E732C9-180F-DF47-829F-BEBA0E597171}" srcId="{9515FDE4-2D48-1545-8653-58F2B83B0D4C}" destId="{19078EA0-7846-E04A-8A38-889298F2CFE4}" srcOrd="1" destOrd="0" parTransId="{9C9BFFDA-BC55-934B-8580-D4DC106EBC0F}" sibTransId="{749C7042-D7D8-C846-AB80-77B9825C256B}"/>
    <dgm:cxn modelId="{CFEC4D47-543E-D74E-81AA-9DC40C002C10}" srcId="{9515FDE4-2D48-1545-8653-58F2B83B0D4C}" destId="{3D39FB0B-1D51-9D43-9434-DBEBA5DFE7AF}" srcOrd="3" destOrd="0" parTransId="{36F3CA30-256E-D84B-86BE-4A6FD8E84D92}" sibTransId="{87962E0F-F663-1041-8170-820CA9C7BEEF}"/>
    <dgm:cxn modelId="{7E5BA0B2-F797-9441-A809-2A9511AF9370}" type="presOf" srcId="{19078EA0-7846-E04A-8A38-889298F2CFE4}" destId="{0F4BA0E6-E528-A349-A6A9-7AA5D0151F4B}" srcOrd="0" destOrd="0" presId="urn:microsoft.com/office/officeart/2005/8/layout/default"/>
    <dgm:cxn modelId="{B952849F-867D-8F4A-8378-EC9E8EFD001E}" type="presOf" srcId="{D8E3D733-6911-2043-80F9-B0982E29030F}" destId="{EDA6E039-200A-F845-AA2F-70DF6CD9A4BA}" srcOrd="0" destOrd="0" presId="urn:microsoft.com/office/officeart/2005/8/layout/default"/>
    <dgm:cxn modelId="{B1338EB5-0D32-FE43-9CC5-0E4D2A7DE3F8}" type="presParOf" srcId="{FEF6E7FC-36B4-F046-8203-1A4E91D4882E}" destId="{BF5DD1F1-ADC1-0E47-8817-3D9EA4910170}" srcOrd="0" destOrd="0" presId="urn:microsoft.com/office/officeart/2005/8/layout/default"/>
    <dgm:cxn modelId="{03D1FF93-500F-FC47-BAD6-0DE880C259A1}" type="presParOf" srcId="{FEF6E7FC-36B4-F046-8203-1A4E91D4882E}" destId="{958B8BE8-8F91-2242-A1FE-EFF290425AEA}" srcOrd="1" destOrd="0" presId="urn:microsoft.com/office/officeart/2005/8/layout/default"/>
    <dgm:cxn modelId="{45AE1902-C9D8-E648-B545-0AB2F9944FE4}" type="presParOf" srcId="{FEF6E7FC-36B4-F046-8203-1A4E91D4882E}" destId="{0F4BA0E6-E528-A349-A6A9-7AA5D0151F4B}" srcOrd="2" destOrd="0" presId="urn:microsoft.com/office/officeart/2005/8/layout/default"/>
    <dgm:cxn modelId="{ECDC2219-FA39-EB4B-A2CE-8A2223CAD4F3}" type="presParOf" srcId="{FEF6E7FC-36B4-F046-8203-1A4E91D4882E}" destId="{603AE674-E0C6-8D4F-977C-E451CDA4FCD2}" srcOrd="3" destOrd="0" presId="urn:microsoft.com/office/officeart/2005/8/layout/default"/>
    <dgm:cxn modelId="{DD37EC94-24F3-6742-8D8C-9EC2CC4924C3}" type="presParOf" srcId="{FEF6E7FC-36B4-F046-8203-1A4E91D4882E}" destId="{EDA6E039-200A-F845-AA2F-70DF6CD9A4BA}" srcOrd="4" destOrd="0" presId="urn:microsoft.com/office/officeart/2005/8/layout/default"/>
    <dgm:cxn modelId="{98F419E7-AFAC-114C-98C7-8A0C921B7163}" type="presParOf" srcId="{FEF6E7FC-36B4-F046-8203-1A4E91D4882E}" destId="{179EEBF0-932D-4B49-871D-920EA40A1ADB}" srcOrd="5" destOrd="0" presId="urn:microsoft.com/office/officeart/2005/8/layout/default"/>
    <dgm:cxn modelId="{144E9C9B-E67B-3C41-AB61-3E897990165C}" type="presParOf" srcId="{FEF6E7FC-36B4-F046-8203-1A4E91D4882E}" destId="{6A4C5689-5EBB-9E4C-BFB5-1C490569E39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43F2AD-A209-0C45-AEE5-6C874952AD50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C767AF-D1D1-4C43-891B-55460FDD60D6}">
      <dgm:prSet phldrT="[Text]" custT="1"/>
      <dgm:spPr/>
      <dgm:t>
        <a:bodyPr/>
        <a:lstStyle/>
        <a:p>
          <a:r>
            <a:rPr lang="en-US" sz="2000" b="1" dirty="0" smtClean="0"/>
            <a:t>6 Frame Translation of </a:t>
          </a:r>
        </a:p>
        <a:p>
          <a:r>
            <a:rPr lang="en-US" sz="2000" b="1" dirty="0" smtClean="0"/>
            <a:t>Reference Database</a:t>
          </a:r>
          <a:endParaRPr lang="en-US" sz="2000" b="1" dirty="0"/>
        </a:p>
      </dgm:t>
    </dgm:pt>
    <dgm:pt modelId="{1249E5C1-6D21-FE4D-8CEC-C41D67E75F85}" type="parTrans" cxnId="{B8BDCB6C-AFF8-AA4D-A3A3-6A344BCAF032}">
      <dgm:prSet/>
      <dgm:spPr/>
      <dgm:t>
        <a:bodyPr/>
        <a:lstStyle/>
        <a:p>
          <a:endParaRPr lang="en-US"/>
        </a:p>
      </dgm:t>
    </dgm:pt>
    <dgm:pt modelId="{DB453EB6-F862-C34C-8425-1D0174B5B783}" type="sibTrans" cxnId="{B8BDCB6C-AFF8-AA4D-A3A3-6A344BCAF032}">
      <dgm:prSet/>
      <dgm:spPr/>
      <dgm:t>
        <a:bodyPr/>
        <a:lstStyle/>
        <a:p>
          <a:endParaRPr lang="en-US"/>
        </a:p>
      </dgm:t>
    </dgm:pt>
    <dgm:pt modelId="{6D62EF89-F672-DB42-A480-B9AB2F852B9D}">
      <dgm:prSet phldrT="[Text]" custT="1"/>
      <dgm:spPr/>
      <dgm:t>
        <a:bodyPr/>
        <a:lstStyle/>
        <a:p>
          <a:r>
            <a:rPr lang="en-US" sz="2000" dirty="0" smtClean="0"/>
            <a:t>Perl or python scripts</a:t>
          </a:r>
          <a:endParaRPr lang="en-US" sz="2000" dirty="0"/>
        </a:p>
      </dgm:t>
    </dgm:pt>
    <dgm:pt modelId="{EDAAA56B-7FF4-C34A-B638-BEC63EFD43DA}" type="parTrans" cxnId="{CF97773C-36B9-6E4B-A192-5DE83C2505AE}">
      <dgm:prSet/>
      <dgm:spPr/>
      <dgm:t>
        <a:bodyPr/>
        <a:lstStyle/>
        <a:p>
          <a:endParaRPr lang="en-US"/>
        </a:p>
      </dgm:t>
    </dgm:pt>
    <dgm:pt modelId="{B4696569-0943-054C-817D-5E2E3B2B914E}" type="sibTrans" cxnId="{CF97773C-36B9-6E4B-A192-5DE83C2505AE}">
      <dgm:prSet/>
      <dgm:spPr/>
      <dgm:t>
        <a:bodyPr/>
        <a:lstStyle/>
        <a:p>
          <a:endParaRPr lang="en-US"/>
        </a:p>
      </dgm:t>
    </dgm:pt>
    <dgm:pt modelId="{C16B20C9-2B47-3C4C-929C-7AE189F7E2A7}">
      <dgm:prSet phldrT="[Text]" custT="1"/>
      <dgm:spPr/>
      <dgm:t>
        <a:bodyPr/>
        <a:lstStyle/>
        <a:p>
          <a:r>
            <a:rPr lang="en-US" sz="2000" b="1" i="1" dirty="0" err="1" smtClean="0"/>
            <a:t>Ab</a:t>
          </a:r>
          <a:r>
            <a:rPr lang="en-US" sz="2000" b="1" i="1" dirty="0" smtClean="0"/>
            <a:t> initio</a:t>
          </a:r>
          <a:r>
            <a:rPr lang="en-US" sz="2000" b="1" dirty="0" smtClean="0"/>
            <a:t> gene prediction.</a:t>
          </a:r>
          <a:endParaRPr lang="en-US" sz="2000" b="1" dirty="0"/>
        </a:p>
      </dgm:t>
    </dgm:pt>
    <dgm:pt modelId="{A17E66E6-7E85-DD44-B1A0-023485140B69}" type="parTrans" cxnId="{579B7332-79CB-C64A-8A71-E35A0B6D2830}">
      <dgm:prSet/>
      <dgm:spPr/>
      <dgm:t>
        <a:bodyPr/>
        <a:lstStyle/>
        <a:p>
          <a:endParaRPr lang="en-US"/>
        </a:p>
      </dgm:t>
    </dgm:pt>
    <dgm:pt modelId="{614BCD61-6A0A-5E4C-9503-877AE918561F}" type="sibTrans" cxnId="{579B7332-79CB-C64A-8A71-E35A0B6D2830}">
      <dgm:prSet/>
      <dgm:spPr/>
      <dgm:t>
        <a:bodyPr/>
        <a:lstStyle/>
        <a:p>
          <a:endParaRPr lang="en-US"/>
        </a:p>
      </dgm:t>
    </dgm:pt>
    <dgm:pt modelId="{82A3D7F6-C7F8-1948-8AD5-BE2F78B1A0C3}">
      <dgm:prSet phldrT="[Text]" custT="1"/>
      <dgm:spPr/>
      <dgm:t>
        <a:bodyPr/>
        <a:lstStyle/>
        <a:p>
          <a:r>
            <a:rPr lang="en-US" sz="2000" dirty="0" smtClean="0"/>
            <a:t>Perl and python scripts</a:t>
          </a:r>
          <a:endParaRPr lang="en-US" sz="2000" dirty="0"/>
        </a:p>
      </dgm:t>
    </dgm:pt>
    <dgm:pt modelId="{6DFE8E3A-75EF-5547-B2DE-1B3E3EDDA8CD}" type="parTrans" cxnId="{F7F0A3AD-C6BB-1743-988F-8FFC4C459B0A}">
      <dgm:prSet/>
      <dgm:spPr/>
      <dgm:t>
        <a:bodyPr/>
        <a:lstStyle/>
        <a:p>
          <a:endParaRPr lang="en-US"/>
        </a:p>
      </dgm:t>
    </dgm:pt>
    <dgm:pt modelId="{F00EFFC1-EE41-4E46-B4EF-DB0465BDFFE7}" type="sibTrans" cxnId="{F7F0A3AD-C6BB-1743-988F-8FFC4C459B0A}">
      <dgm:prSet/>
      <dgm:spPr/>
      <dgm:t>
        <a:bodyPr/>
        <a:lstStyle/>
        <a:p>
          <a:endParaRPr lang="en-US"/>
        </a:p>
      </dgm:t>
    </dgm:pt>
    <dgm:pt modelId="{A6F27EBB-76BB-5A44-AB45-4BA429E7A63E}">
      <dgm:prSet phldrT="[Text]" custT="1"/>
      <dgm:spPr/>
      <dgm:t>
        <a:bodyPr/>
        <a:lstStyle/>
        <a:p>
          <a:r>
            <a:rPr lang="en-US" sz="2400" b="0" dirty="0" smtClean="0"/>
            <a:t>RNA-</a:t>
          </a:r>
          <a:r>
            <a:rPr lang="en-US" sz="2400" b="0" dirty="0" err="1" smtClean="0"/>
            <a:t>seq</a:t>
          </a:r>
          <a:r>
            <a:rPr lang="en-US" sz="2400" b="0" dirty="0" smtClean="0"/>
            <a:t> data</a:t>
          </a:r>
          <a:endParaRPr lang="en-US" sz="2400" b="0" dirty="0"/>
        </a:p>
      </dgm:t>
    </dgm:pt>
    <dgm:pt modelId="{95902C8C-4179-C74D-BC6D-F0F80BADADAE}" type="parTrans" cxnId="{33AA86FE-C203-F84C-A7D9-0A289EB03555}">
      <dgm:prSet/>
      <dgm:spPr/>
      <dgm:t>
        <a:bodyPr/>
        <a:lstStyle/>
        <a:p>
          <a:endParaRPr lang="en-US"/>
        </a:p>
      </dgm:t>
    </dgm:pt>
    <dgm:pt modelId="{206328FD-02A7-314C-A332-CA40A6D16930}" type="sibTrans" cxnId="{33AA86FE-C203-F84C-A7D9-0A289EB03555}">
      <dgm:prSet/>
      <dgm:spPr/>
      <dgm:t>
        <a:bodyPr/>
        <a:lstStyle/>
        <a:p>
          <a:endParaRPr lang="en-US"/>
        </a:p>
      </dgm:t>
    </dgm:pt>
    <dgm:pt modelId="{7C8182C4-3C59-EB41-AD4E-C67EDC103418}">
      <dgm:prSet phldrT="[Text]" custT="1"/>
      <dgm:spPr/>
      <dgm:t>
        <a:bodyPr/>
        <a:lstStyle/>
        <a:p>
          <a:r>
            <a:rPr lang="en-US" sz="2000" dirty="0" err="1" smtClean="0"/>
            <a:t>CustomProdb</a:t>
          </a:r>
          <a:r>
            <a:rPr lang="en-US" sz="2000" dirty="0" smtClean="0"/>
            <a:t>, Galaxy-P system, </a:t>
          </a:r>
          <a:r>
            <a:rPr lang="en-US" sz="2000" dirty="0" err="1" smtClean="0"/>
            <a:t>sapFinder</a:t>
          </a:r>
          <a:endParaRPr lang="en-US" sz="2000" dirty="0"/>
        </a:p>
      </dgm:t>
    </dgm:pt>
    <dgm:pt modelId="{FF58EF43-E33D-4549-B03C-FA5BE5732EB3}" type="parTrans" cxnId="{76703218-07D6-6E4E-81E8-2AEC3D06F8CE}">
      <dgm:prSet/>
      <dgm:spPr/>
      <dgm:t>
        <a:bodyPr/>
        <a:lstStyle/>
        <a:p>
          <a:endParaRPr lang="en-US"/>
        </a:p>
      </dgm:t>
    </dgm:pt>
    <dgm:pt modelId="{B6039043-3EE9-3B4A-8B18-7DC576B6AF5E}" type="sibTrans" cxnId="{76703218-07D6-6E4E-81E8-2AEC3D06F8CE}">
      <dgm:prSet/>
      <dgm:spPr/>
      <dgm:t>
        <a:bodyPr/>
        <a:lstStyle/>
        <a:p>
          <a:endParaRPr lang="en-US"/>
        </a:p>
      </dgm:t>
    </dgm:pt>
    <dgm:pt modelId="{8A784A1C-2193-A34F-B512-816655011244}">
      <dgm:prSet phldrT="[Text]" custT="1"/>
      <dgm:spPr/>
      <dgm:t>
        <a:bodyPr/>
        <a:lstStyle/>
        <a:p>
          <a:r>
            <a:rPr lang="en-US" sz="2400" b="1" dirty="0" smtClean="0"/>
            <a:t>Whole genome Sequencing</a:t>
          </a:r>
          <a:endParaRPr lang="en-US" sz="2400" b="1" dirty="0"/>
        </a:p>
      </dgm:t>
    </dgm:pt>
    <dgm:pt modelId="{6C6682E8-F0FD-1740-997F-B62889DEE25C}" type="parTrans" cxnId="{ADED4F11-3546-3E4D-BF3E-06BE043A5A7B}">
      <dgm:prSet/>
      <dgm:spPr/>
      <dgm:t>
        <a:bodyPr/>
        <a:lstStyle/>
        <a:p>
          <a:endParaRPr lang="en-US"/>
        </a:p>
      </dgm:t>
    </dgm:pt>
    <dgm:pt modelId="{5541B165-EC38-5B4A-9C61-1EE0D4A156CF}" type="sibTrans" cxnId="{ADED4F11-3546-3E4D-BF3E-06BE043A5A7B}">
      <dgm:prSet/>
      <dgm:spPr/>
      <dgm:t>
        <a:bodyPr/>
        <a:lstStyle/>
        <a:p>
          <a:endParaRPr lang="en-US"/>
        </a:p>
      </dgm:t>
    </dgm:pt>
    <dgm:pt modelId="{537172A6-1497-8E40-886B-B486BD91B82C}">
      <dgm:prSet phldrT="[Text]" custT="1"/>
      <dgm:spPr/>
      <dgm:t>
        <a:bodyPr/>
        <a:lstStyle/>
        <a:p>
          <a:r>
            <a:rPr lang="en-US" sz="2000" dirty="0" smtClean="0"/>
            <a:t>Peppy</a:t>
          </a:r>
          <a:endParaRPr lang="en-US" sz="2000" dirty="0"/>
        </a:p>
      </dgm:t>
    </dgm:pt>
    <dgm:pt modelId="{F123E6FB-446F-AB4F-BAE1-1B3BC08E8C49}" type="parTrans" cxnId="{F91DC3A6-2000-D144-93F4-306F4B266221}">
      <dgm:prSet/>
      <dgm:spPr/>
      <dgm:t>
        <a:bodyPr/>
        <a:lstStyle/>
        <a:p>
          <a:endParaRPr lang="en-US"/>
        </a:p>
      </dgm:t>
    </dgm:pt>
    <dgm:pt modelId="{F90A791D-546F-254C-B560-F2583C63D07D}" type="sibTrans" cxnId="{F91DC3A6-2000-D144-93F4-306F4B266221}">
      <dgm:prSet/>
      <dgm:spPr/>
      <dgm:t>
        <a:bodyPr/>
        <a:lstStyle/>
        <a:p>
          <a:endParaRPr lang="en-US"/>
        </a:p>
      </dgm:t>
    </dgm:pt>
    <dgm:pt modelId="{25ECAF46-DD66-1149-9F4C-520DC008398D}">
      <dgm:prSet phldrT="[Text]"/>
      <dgm:spPr/>
      <dgm:t>
        <a:bodyPr/>
        <a:lstStyle/>
        <a:p>
          <a:r>
            <a:rPr lang="en-US" b="1" dirty="0" smtClean="0"/>
            <a:t>Other Databases</a:t>
          </a:r>
          <a:endParaRPr lang="en-US" b="1" dirty="0"/>
        </a:p>
      </dgm:t>
    </dgm:pt>
    <dgm:pt modelId="{CA01D85A-2C5C-F346-BA35-789490736D9B}" type="parTrans" cxnId="{9CDC59EE-6622-604F-8876-5F99BFB803DC}">
      <dgm:prSet/>
      <dgm:spPr/>
      <dgm:t>
        <a:bodyPr/>
        <a:lstStyle/>
        <a:p>
          <a:endParaRPr lang="en-US"/>
        </a:p>
      </dgm:t>
    </dgm:pt>
    <dgm:pt modelId="{FE10CC97-2C87-9F45-9929-039042977887}" type="sibTrans" cxnId="{9CDC59EE-6622-604F-8876-5F99BFB803DC}">
      <dgm:prSet/>
      <dgm:spPr/>
      <dgm:t>
        <a:bodyPr/>
        <a:lstStyle/>
        <a:p>
          <a:endParaRPr lang="en-US"/>
        </a:p>
      </dgm:t>
    </dgm:pt>
    <dgm:pt modelId="{6A8D9B16-BC65-364B-90D3-5C8E2DB8DA57}">
      <dgm:prSet phldrT="[Text]" custT="1"/>
      <dgm:spPr/>
      <dgm:t>
        <a:bodyPr/>
        <a:lstStyle/>
        <a:p>
          <a:r>
            <a:rPr lang="en-US" sz="2000" dirty="0" smtClean="0"/>
            <a:t>OMIM, </a:t>
          </a:r>
          <a:r>
            <a:rPr lang="en-US" sz="2000" dirty="0" err="1" smtClean="0"/>
            <a:t>neXtProt</a:t>
          </a:r>
          <a:r>
            <a:rPr lang="en-US" sz="2000" dirty="0" smtClean="0"/>
            <a:t>, </a:t>
          </a:r>
          <a:r>
            <a:rPr lang="en-US" sz="2000" dirty="0" err="1" smtClean="0"/>
            <a:t>Ecgene</a:t>
          </a:r>
          <a:r>
            <a:rPr lang="en-US" sz="2000" dirty="0" smtClean="0"/>
            <a:t>, </a:t>
          </a:r>
          <a:r>
            <a:rPr lang="en-US" sz="2000" dirty="0" err="1" smtClean="0"/>
            <a:t>ChimerDB</a:t>
          </a:r>
          <a:r>
            <a:rPr lang="en-US" sz="2000" dirty="0" smtClean="0"/>
            <a:t>, COSMIC</a:t>
          </a:r>
          <a:endParaRPr lang="en-US" sz="2000" dirty="0"/>
        </a:p>
      </dgm:t>
    </dgm:pt>
    <dgm:pt modelId="{2180A9FB-BAED-6F42-AB7F-8909F5CB9B27}" type="parTrans" cxnId="{3466B380-373F-A94E-866D-4D8A05B52A40}">
      <dgm:prSet/>
      <dgm:spPr/>
      <dgm:t>
        <a:bodyPr/>
        <a:lstStyle/>
        <a:p>
          <a:endParaRPr lang="en-US"/>
        </a:p>
      </dgm:t>
    </dgm:pt>
    <dgm:pt modelId="{38969028-305C-7241-BCEA-6959FB60ADB1}" type="sibTrans" cxnId="{3466B380-373F-A94E-866D-4D8A05B52A40}">
      <dgm:prSet/>
      <dgm:spPr/>
      <dgm:t>
        <a:bodyPr/>
        <a:lstStyle/>
        <a:p>
          <a:endParaRPr lang="en-US"/>
        </a:p>
      </dgm:t>
    </dgm:pt>
    <dgm:pt modelId="{A5FBD0FF-A960-2B48-ABEF-F583A79BDBF9}" type="pres">
      <dgm:prSet presAssocID="{9443F2AD-A209-0C45-AEE5-6C874952AD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805024-5AA7-E042-ADA3-4AAF81FDF471}" type="pres">
      <dgm:prSet presAssocID="{F3C767AF-D1D1-4C43-891B-55460FDD60D6}" presName="linNode" presStyleCnt="0"/>
      <dgm:spPr/>
    </dgm:pt>
    <dgm:pt modelId="{606BE0F5-F2FD-9345-9789-0BA8F10163CE}" type="pres">
      <dgm:prSet presAssocID="{F3C767AF-D1D1-4C43-891B-55460FDD60D6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23C9DF-00C3-A547-8C60-8389382E1842}" type="pres">
      <dgm:prSet presAssocID="{F3C767AF-D1D1-4C43-891B-55460FDD60D6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47C19-75C9-C749-A571-734D90DD3160}" type="pres">
      <dgm:prSet presAssocID="{DB453EB6-F862-C34C-8425-1D0174B5B783}" presName="sp" presStyleCnt="0"/>
      <dgm:spPr/>
    </dgm:pt>
    <dgm:pt modelId="{D7913D16-63E6-1D4E-9FFB-7268073366D3}" type="pres">
      <dgm:prSet presAssocID="{C16B20C9-2B47-3C4C-929C-7AE189F7E2A7}" presName="linNode" presStyleCnt="0"/>
      <dgm:spPr/>
    </dgm:pt>
    <dgm:pt modelId="{90C1314C-9447-C141-81D3-66C276594E82}" type="pres">
      <dgm:prSet presAssocID="{C16B20C9-2B47-3C4C-929C-7AE189F7E2A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6E0C24-C1E7-E64F-B28E-BA35CD6D44F1}" type="pres">
      <dgm:prSet presAssocID="{C16B20C9-2B47-3C4C-929C-7AE189F7E2A7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A1E98C-0CFC-C84F-B103-D24BB3746CD7}" type="pres">
      <dgm:prSet presAssocID="{614BCD61-6A0A-5E4C-9503-877AE918561F}" presName="sp" presStyleCnt="0"/>
      <dgm:spPr/>
    </dgm:pt>
    <dgm:pt modelId="{83A9B26E-680B-0C4D-9BB9-CF4D9EA99797}" type="pres">
      <dgm:prSet presAssocID="{A6F27EBB-76BB-5A44-AB45-4BA429E7A63E}" presName="linNode" presStyleCnt="0"/>
      <dgm:spPr/>
    </dgm:pt>
    <dgm:pt modelId="{EFCEBA27-D958-5249-BF61-4320773597BE}" type="pres">
      <dgm:prSet presAssocID="{A6F27EBB-76BB-5A44-AB45-4BA429E7A63E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0F6F4-4EE9-494F-92E2-A435028D04C2}" type="pres">
      <dgm:prSet presAssocID="{A6F27EBB-76BB-5A44-AB45-4BA429E7A63E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7926F1-519B-2D40-AAB9-A457A84E7132}" type="pres">
      <dgm:prSet presAssocID="{206328FD-02A7-314C-A332-CA40A6D16930}" presName="sp" presStyleCnt="0"/>
      <dgm:spPr/>
    </dgm:pt>
    <dgm:pt modelId="{B441123C-09EA-F341-B8A0-2F1E65B5E87E}" type="pres">
      <dgm:prSet presAssocID="{8A784A1C-2193-A34F-B512-816655011244}" presName="linNode" presStyleCnt="0"/>
      <dgm:spPr/>
    </dgm:pt>
    <dgm:pt modelId="{F47214D5-B2F2-3447-8E09-E29D6C309E94}" type="pres">
      <dgm:prSet presAssocID="{8A784A1C-2193-A34F-B512-81665501124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C02DDF-6613-6C40-BC45-2C0A7F2FEE5A}" type="pres">
      <dgm:prSet presAssocID="{8A784A1C-2193-A34F-B512-81665501124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ACA48-A67B-B848-8986-6D3663714ED1}" type="pres">
      <dgm:prSet presAssocID="{5541B165-EC38-5B4A-9C61-1EE0D4A156CF}" presName="sp" presStyleCnt="0"/>
      <dgm:spPr/>
    </dgm:pt>
    <dgm:pt modelId="{FCF394E9-29B2-9E4A-83C4-7BC5628B3B68}" type="pres">
      <dgm:prSet presAssocID="{25ECAF46-DD66-1149-9F4C-520DC008398D}" presName="linNode" presStyleCnt="0"/>
      <dgm:spPr/>
    </dgm:pt>
    <dgm:pt modelId="{EADF0652-137E-8B4D-949B-193F1E82BDA5}" type="pres">
      <dgm:prSet presAssocID="{25ECAF46-DD66-1149-9F4C-520DC008398D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EA17F-9086-934B-A1BC-CAC27F1FA6E2}" type="pres">
      <dgm:prSet presAssocID="{25ECAF46-DD66-1149-9F4C-520DC008398D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66B380-373F-A94E-866D-4D8A05B52A40}" srcId="{25ECAF46-DD66-1149-9F4C-520DC008398D}" destId="{6A8D9B16-BC65-364B-90D3-5C8E2DB8DA57}" srcOrd="0" destOrd="0" parTransId="{2180A9FB-BAED-6F42-AB7F-8909F5CB9B27}" sibTransId="{38969028-305C-7241-BCEA-6959FB60ADB1}"/>
    <dgm:cxn modelId="{F91DC3A6-2000-D144-93F4-306F4B266221}" srcId="{8A784A1C-2193-A34F-B512-816655011244}" destId="{537172A6-1497-8E40-886B-B486BD91B82C}" srcOrd="0" destOrd="0" parTransId="{F123E6FB-446F-AB4F-BAE1-1B3BC08E8C49}" sibTransId="{F90A791D-546F-254C-B560-F2583C63D07D}"/>
    <dgm:cxn modelId="{F7F0A3AD-C6BB-1743-988F-8FFC4C459B0A}" srcId="{C16B20C9-2B47-3C4C-929C-7AE189F7E2A7}" destId="{82A3D7F6-C7F8-1948-8AD5-BE2F78B1A0C3}" srcOrd="0" destOrd="0" parTransId="{6DFE8E3A-75EF-5547-B2DE-1B3E3EDDA8CD}" sibTransId="{F00EFFC1-EE41-4E46-B4EF-DB0465BDFFE7}"/>
    <dgm:cxn modelId="{E9DF4F69-0537-AB4F-8D18-251E014268FE}" type="presOf" srcId="{25ECAF46-DD66-1149-9F4C-520DC008398D}" destId="{EADF0652-137E-8B4D-949B-193F1E82BDA5}" srcOrd="0" destOrd="0" presId="urn:microsoft.com/office/officeart/2005/8/layout/vList5"/>
    <dgm:cxn modelId="{72B60A58-E0EF-C148-9A80-E1AA258ECCFD}" type="presOf" srcId="{9443F2AD-A209-0C45-AEE5-6C874952AD50}" destId="{A5FBD0FF-A960-2B48-ABEF-F583A79BDBF9}" srcOrd="0" destOrd="0" presId="urn:microsoft.com/office/officeart/2005/8/layout/vList5"/>
    <dgm:cxn modelId="{E4944A3D-C7DF-424B-A093-976404CD5F66}" type="presOf" srcId="{6D62EF89-F672-DB42-A480-B9AB2F852B9D}" destId="{D623C9DF-00C3-A547-8C60-8389382E1842}" srcOrd="0" destOrd="0" presId="urn:microsoft.com/office/officeart/2005/8/layout/vList5"/>
    <dgm:cxn modelId="{69ECC78C-C290-9D4B-B6E3-706B17D68BC6}" type="presOf" srcId="{6A8D9B16-BC65-364B-90D3-5C8E2DB8DA57}" destId="{99FEA17F-9086-934B-A1BC-CAC27F1FA6E2}" srcOrd="0" destOrd="0" presId="urn:microsoft.com/office/officeart/2005/8/layout/vList5"/>
    <dgm:cxn modelId="{E88205E9-1F78-034A-882C-D9C6BFF2C15C}" type="presOf" srcId="{7C8182C4-3C59-EB41-AD4E-C67EDC103418}" destId="{E870F6F4-4EE9-494F-92E2-A435028D04C2}" srcOrd="0" destOrd="0" presId="urn:microsoft.com/office/officeart/2005/8/layout/vList5"/>
    <dgm:cxn modelId="{CF97773C-36B9-6E4B-A192-5DE83C2505AE}" srcId="{F3C767AF-D1D1-4C43-891B-55460FDD60D6}" destId="{6D62EF89-F672-DB42-A480-B9AB2F852B9D}" srcOrd="0" destOrd="0" parTransId="{EDAAA56B-7FF4-C34A-B638-BEC63EFD43DA}" sibTransId="{B4696569-0943-054C-817D-5E2E3B2B914E}"/>
    <dgm:cxn modelId="{ADED4F11-3546-3E4D-BF3E-06BE043A5A7B}" srcId="{9443F2AD-A209-0C45-AEE5-6C874952AD50}" destId="{8A784A1C-2193-A34F-B512-816655011244}" srcOrd="3" destOrd="0" parTransId="{6C6682E8-F0FD-1740-997F-B62889DEE25C}" sibTransId="{5541B165-EC38-5B4A-9C61-1EE0D4A156CF}"/>
    <dgm:cxn modelId="{33AA86FE-C203-F84C-A7D9-0A289EB03555}" srcId="{9443F2AD-A209-0C45-AEE5-6C874952AD50}" destId="{A6F27EBB-76BB-5A44-AB45-4BA429E7A63E}" srcOrd="2" destOrd="0" parTransId="{95902C8C-4179-C74D-BC6D-F0F80BADADAE}" sibTransId="{206328FD-02A7-314C-A332-CA40A6D16930}"/>
    <dgm:cxn modelId="{CBB7C9A5-1A92-E049-9077-1C2B8524150E}" type="presOf" srcId="{C16B20C9-2B47-3C4C-929C-7AE189F7E2A7}" destId="{90C1314C-9447-C141-81D3-66C276594E82}" srcOrd="0" destOrd="0" presId="urn:microsoft.com/office/officeart/2005/8/layout/vList5"/>
    <dgm:cxn modelId="{30CD8C47-25C3-924E-A2C8-5FE3025F2780}" type="presOf" srcId="{A6F27EBB-76BB-5A44-AB45-4BA429E7A63E}" destId="{EFCEBA27-D958-5249-BF61-4320773597BE}" srcOrd="0" destOrd="0" presId="urn:microsoft.com/office/officeart/2005/8/layout/vList5"/>
    <dgm:cxn modelId="{76703218-07D6-6E4E-81E8-2AEC3D06F8CE}" srcId="{A6F27EBB-76BB-5A44-AB45-4BA429E7A63E}" destId="{7C8182C4-3C59-EB41-AD4E-C67EDC103418}" srcOrd="0" destOrd="0" parTransId="{FF58EF43-E33D-4549-B03C-FA5BE5732EB3}" sibTransId="{B6039043-3EE9-3B4A-8B18-7DC576B6AF5E}"/>
    <dgm:cxn modelId="{B8BDCB6C-AFF8-AA4D-A3A3-6A344BCAF032}" srcId="{9443F2AD-A209-0C45-AEE5-6C874952AD50}" destId="{F3C767AF-D1D1-4C43-891B-55460FDD60D6}" srcOrd="0" destOrd="0" parTransId="{1249E5C1-6D21-FE4D-8CEC-C41D67E75F85}" sibTransId="{DB453EB6-F862-C34C-8425-1D0174B5B783}"/>
    <dgm:cxn modelId="{5364DD86-611C-874E-99F1-0EC60CFC1CE5}" type="presOf" srcId="{8A784A1C-2193-A34F-B512-816655011244}" destId="{F47214D5-B2F2-3447-8E09-E29D6C309E94}" srcOrd="0" destOrd="0" presId="urn:microsoft.com/office/officeart/2005/8/layout/vList5"/>
    <dgm:cxn modelId="{AE54CD45-DAA8-C545-AAE0-DA4F4208E70E}" type="presOf" srcId="{F3C767AF-D1D1-4C43-891B-55460FDD60D6}" destId="{606BE0F5-F2FD-9345-9789-0BA8F10163CE}" srcOrd="0" destOrd="0" presId="urn:microsoft.com/office/officeart/2005/8/layout/vList5"/>
    <dgm:cxn modelId="{D8A5AD2D-01B9-A342-BFF1-85D2DC67C123}" type="presOf" srcId="{537172A6-1497-8E40-886B-B486BD91B82C}" destId="{43C02DDF-6613-6C40-BC45-2C0A7F2FEE5A}" srcOrd="0" destOrd="0" presId="urn:microsoft.com/office/officeart/2005/8/layout/vList5"/>
    <dgm:cxn modelId="{579B7332-79CB-C64A-8A71-E35A0B6D2830}" srcId="{9443F2AD-A209-0C45-AEE5-6C874952AD50}" destId="{C16B20C9-2B47-3C4C-929C-7AE189F7E2A7}" srcOrd="1" destOrd="0" parTransId="{A17E66E6-7E85-DD44-B1A0-023485140B69}" sibTransId="{614BCD61-6A0A-5E4C-9503-877AE918561F}"/>
    <dgm:cxn modelId="{27F4BF09-AFA0-9D48-9E07-BCB12F741E9C}" type="presOf" srcId="{82A3D7F6-C7F8-1948-8AD5-BE2F78B1A0C3}" destId="{836E0C24-C1E7-E64F-B28E-BA35CD6D44F1}" srcOrd="0" destOrd="0" presId="urn:microsoft.com/office/officeart/2005/8/layout/vList5"/>
    <dgm:cxn modelId="{9CDC59EE-6622-604F-8876-5F99BFB803DC}" srcId="{9443F2AD-A209-0C45-AEE5-6C874952AD50}" destId="{25ECAF46-DD66-1149-9F4C-520DC008398D}" srcOrd="4" destOrd="0" parTransId="{CA01D85A-2C5C-F346-BA35-789490736D9B}" sibTransId="{FE10CC97-2C87-9F45-9929-039042977887}"/>
    <dgm:cxn modelId="{FFB92051-ED33-A34D-B4D3-C6457EEAB5B8}" type="presParOf" srcId="{A5FBD0FF-A960-2B48-ABEF-F583A79BDBF9}" destId="{8D805024-5AA7-E042-ADA3-4AAF81FDF471}" srcOrd="0" destOrd="0" presId="urn:microsoft.com/office/officeart/2005/8/layout/vList5"/>
    <dgm:cxn modelId="{760173A2-1494-C843-B656-5E9D617997B9}" type="presParOf" srcId="{8D805024-5AA7-E042-ADA3-4AAF81FDF471}" destId="{606BE0F5-F2FD-9345-9789-0BA8F10163CE}" srcOrd="0" destOrd="0" presId="urn:microsoft.com/office/officeart/2005/8/layout/vList5"/>
    <dgm:cxn modelId="{AEB90285-CFC0-F148-99DB-F244FD8F8815}" type="presParOf" srcId="{8D805024-5AA7-E042-ADA3-4AAF81FDF471}" destId="{D623C9DF-00C3-A547-8C60-8389382E1842}" srcOrd="1" destOrd="0" presId="urn:microsoft.com/office/officeart/2005/8/layout/vList5"/>
    <dgm:cxn modelId="{5E95FB6D-F91F-5C43-A2F6-F1AC53E49629}" type="presParOf" srcId="{A5FBD0FF-A960-2B48-ABEF-F583A79BDBF9}" destId="{FB747C19-75C9-C749-A571-734D90DD3160}" srcOrd="1" destOrd="0" presId="urn:microsoft.com/office/officeart/2005/8/layout/vList5"/>
    <dgm:cxn modelId="{F4D8D0F4-F145-834D-A89B-22E98FC2235C}" type="presParOf" srcId="{A5FBD0FF-A960-2B48-ABEF-F583A79BDBF9}" destId="{D7913D16-63E6-1D4E-9FFB-7268073366D3}" srcOrd="2" destOrd="0" presId="urn:microsoft.com/office/officeart/2005/8/layout/vList5"/>
    <dgm:cxn modelId="{FAC9D861-FBF6-0E48-82FB-6A61BDB32774}" type="presParOf" srcId="{D7913D16-63E6-1D4E-9FFB-7268073366D3}" destId="{90C1314C-9447-C141-81D3-66C276594E82}" srcOrd="0" destOrd="0" presId="urn:microsoft.com/office/officeart/2005/8/layout/vList5"/>
    <dgm:cxn modelId="{E65A5B11-425B-BA45-8881-10B89B67C2BE}" type="presParOf" srcId="{D7913D16-63E6-1D4E-9FFB-7268073366D3}" destId="{836E0C24-C1E7-E64F-B28E-BA35CD6D44F1}" srcOrd="1" destOrd="0" presId="urn:microsoft.com/office/officeart/2005/8/layout/vList5"/>
    <dgm:cxn modelId="{CB11A384-57FB-EF48-BECD-7C0F1485DC6A}" type="presParOf" srcId="{A5FBD0FF-A960-2B48-ABEF-F583A79BDBF9}" destId="{72A1E98C-0CFC-C84F-B103-D24BB3746CD7}" srcOrd="3" destOrd="0" presId="urn:microsoft.com/office/officeart/2005/8/layout/vList5"/>
    <dgm:cxn modelId="{5E780286-637E-4B44-8FB8-35AB770D2F3F}" type="presParOf" srcId="{A5FBD0FF-A960-2B48-ABEF-F583A79BDBF9}" destId="{83A9B26E-680B-0C4D-9BB9-CF4D9EA99797}" srcOrd="4" destOrd="0" presId="urn:microsoft.com/office/officeart/2005/8/layout/vList5"/>
    <dgm:cxn modelId="{BCAE9748-C1B4-0343-8EAC-2B9C6F38DA7A}" type="presParOf" srcId="{83A9B26E-680B-0C4D-9BB9-CF4D9EA99797}" destId="{EFCEBA27-D958-5249-BF61-4320773597BE}" srcOrd="0" destOrd="0" presId="urn:microsoft.com/office/officeart/2005/8/layout/vList5"/>
    <dgm:cxn modelId="{B9924634-07B3-AA41-AE6E-0F1FB876AFB1}" type="presParOf" srcId="{83A9B26E-680B-0C4D-9BB9-CF4D9EA99797}" destId="{E870F6F4-4EE9-494F-92E2-A435028D04C2}" srcOrd="1" destOrd="0" presId="urn:microsoft.com/office/officeart/2005/8/layout/vList5"/>
    <dgm:cxn modelId="{F2136040-9C6F-6C44-9209-CBD8DD126D12}" type="presParOf" srcId="{A5FBD0FF-A960-2B48-ABEF-F583A79BDBF9}" destId="{C17926F1-519B-2D40-AAB9-A457A84E7132}" srcOrd="5" destOrd="0" presId="urn:microsoft.com/office/officeart/2005/8/layout/vList5"/>
    <dgm:cxn modelId="{F502107F-A1D1-704A-A22C-DA0DDD0C795E}" type="presParOf" srcId="{A5FBD0FF-A960-2B48-ABEF-F583A79BDBF9}" destId="{B441123C-09EA-F341-B8A0-2F1E65B5E87E}" srcOrd="6" destOrd="0" presId="urn:microsoft.com/office/officeart/2005/8/layout/vList5"/>
    <dgm:cxn modelId="{A562C73A-94C9-F54E-A653-0BFA614CA3FE}" type="presParOf" srcId="{B441123C-09EA-F341-B8A0-2F1E65B5E87E}" destId="{F47214D5-B2F2-3447-8E09-E29D6C309E94}" srcOrd="0" destOrd="0" presId="urn:microsoft.com/office/officeart/2005/8/layout/vList5"/>
    <dgm:cxn modelId="{CA89F428-59D3-DF46-BA43-D1D299E3B939}" type="presParOf" srcId="{B441123C-09EA-F341-B8A0-2F1E65B5E87E}" destId="{43C02DDF-6613-6C40-BC45-2C0A7F2FEE5A}" srcOrd="1" destOrd="0" presId="urn:microsoft.com/office/officeart/2005/8/layout/vList5"/>
    <dgm:cxn modelId="{8A776814-BD5E-ED4C-BE33-152E1D7E26BE}" type="presParOf" srcId="{A5FBD0FF-A960-2B48-ABEF-F583A79BDBF9}" destId="{04AACA48-A67B-B848-8986-6D3663714ED1}" srcOrd="7" destOrd="0" presId="urn:microsoft.com/office/officeart/2005/8/layout/vList5"/>
    <dgm:cxn modelId="{81C100A1-7A8B-754E-BB8F-AA770F411F50}" type="presParOf" srcId="{A5FBD0FF-A960-2B48-ABEF-F583A79BDBF9}" destId="{FCF394E9-29B2-9E4A-83C4-7BC5628B3B68}" srcOrd="8" destOrd="0" presId="urn:microsoft.com/office/officeart/2005/8/layout/vList5"/>
    <dgm:cxn modelId="{E4E3432E-0879-7E42-B4A0-735E468AD354}" type="presParOf" srcId="{FCF394E9-29B2-9E4A-83C4-7BC5628B3B68}" destId="{EADF0652-137E-8B4D-949B-193F1E82BDA5}" srcOrd="0" destOrd="0" presId="urn:microsoft.com/office/officeart/2005/8/layout/vList5"/>
    <dgm:cxn modelId="{A9221DF1-5A1A-404F-9781-4FB7F203702F}" type="presParOf" srcId="{FCF394E9-29B2-9E4A-83C4-7BC5628B3B68}" destId="{99FEA17F-9086-934B-A1BC-CAC27F1FA6E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857584-A6DB-AE43-8277-3D5468E5EDF1}" type="doc">
      <dgm:prSet loTypeId="urn:microsoft.com/office/officeart/2005/8/layout/funnel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E71766C-C18E-8B4A-A4D9-16B04999D5E5}">
      <dgm:prSet phldrT="[Text]" custT="1"/>
      <dgm:spPr/>
      <dgm:t>
        <a:bodyPr/>
        <a:lstStyle/>
        <a:p>
          <a:r>
            <a:rPr lang="en-US" sz="1800" dirty="0" smtClean="0"/>
            <a:t>Genomics</a:t>
          </a:r>
          <a:endParaRPr lang="en-US" sz="1800" dirty="0"/>
        </a:p>
      </dgm:t>
    </dgm:pt>
    <dgm:pt modelId="{37AE52AC-57EC-7C4D-BC60-84B21188B456}" type="parTrans" cxnId="{168A777D-0865-3047-A920-450BE88C1B63}">
      <dgm:prSet/>
      <dgm:spPr/>
      <dgm:t>
        <a:bodyPr/>
        <a:lstStyle/>
        <a:p>
          <a:endParaRPr lang="en-US"/>
        </a:p>
      </dgm:t>
    </dgm:pt>
    <dgm:pt modelId="{9FE49337-5A9B-A44D-8993-A4C8C780DA4E}" type="sibTrans" cxnId="{168A777D-0865-3047-A920-450BE88C1B63}">
      <dgm:prSet/>
      <dgm:spPr/>
      <dgm:t>
        <a:bodyPr/>
        <a:lstStyle/>
        <a:p>
          <a:endParaRPr lang="en-US"/>
        </a:p>
      </dgm:t>
    </dgm:pt>
    <dgm:pt modelId="{DE8A34F3-AF48-B640-BEB2-212746E40696}">
      <dgm:prSet phldrT="[Text]" custT="1"/>
      <dgm:spPr/>
      <dgm:t>
        <a:bodyPr/>
        <a:lstStyle/>
        <a:p>
          <a:r>
            <a:rPr lang="en-US" sz="1800" dirty="0" smtClean="0"/>
            <a:t>Proteomics</a:t>
          </a:r>
          <a:endParaRPr lang="en-US" sz="1800" dirty="0"/>
        </a:p>
      </dgm:t>
    </dgm:pt>
    <dgm:pt modelId="{A79B43E6-ACE3-FA45-AFAB-6EC250B72A7C}" type="parTrans" cxnId="{3A7DFF1C-BCCB-3F4F-AC49-2A5394A54B7B}">
      <dgm:prSet/>
      <dgm:spPr/>
      <dgm:t>
        <a:bodyPr/>
        <a:lstStyle/>
        <a:p>
          <a:endParaRPr lang="en-US"/>
        </a:p>
      </dgm:t>
    </dgm:pt>
    <dgm:pt modelId="{B07B4B5B-4608-A64F-AA11-3EC88485F6D5}" type="sibTrans" cxnId="{3A7DFF1C-BCCB-3F4F-AC49-2A5394A54B7B}">
      <dgm:prSet/>
      <dgm:spPr/>
      <dgm:t>
        <a:bodyPr/>
        <a:lstStyle/>
        <a:p>
          <a:endParaRPr lang="en-US"/>
        </a:p>
      </dgm:t>
    </dgm:pt>
    <dgm:pt modelId="{6109A46B-9D21-194C-A324-8076C2F570B7}">
      <dgm:prSet phldrT="[Text]" custT="1"/>
      <dgm:spPr/>
      <dgm:t>
        <a:bodyPr/>
        <a:lstStyle/>
        <a:p>
          <a:r>
            <a:rPr lang="en-US" sz="1800" dirty="0" err="1" smtClean="0"/>
            <a:t>Transcriptomics</a:t>
          </a:r>
          <a:endParaRPr lang="en-US" sz="1800" dirty="0"/>
        </a:p>
      </dgm:t>
    </dgm:pt>
    <dgm:pt modelId="{91A7C183-E676-5845-99D9-E45898F9513A}" type="parTrans" cxnId="{6E633E59-3441-D240-8CFC-19F6584B965C}">
      <dgm:prSet/>
      <dgm:spPr/>
      <dgm:t>
        <a:bodyPr/>
        <a:lstStyle/>
        <a:p>
          <a:endParaRPr lang="en-US"/>
        </a:p>
      </dgm:t>
    </dgm:pt>
    <dgm:pt modelId="{44BE4133-BCCE-9E4C-9FC5-E1417F9DA6F5}" type="sibTrans" cxnId="{6E633E59-3441-D240-8CFC-19F6584B965C}">
      <dgm:prSet/>
      <dgm:spPr/>
      <dgm:t>
        <a:bodyPr/>
        <a:lstStyle/>
        <a:p>
          <a:endParaRPr lang="en-US"/>
        </a:p>
      </dgm:t>
    </dgm:pt>
    <dgm:pt modelId="{23E66010-29F6-814C-8059-5191C543D7BF}">
      <dgm:prSet phldrT="[Text]" custT="1"/>
      <dgm:spPr/>
      <dgm:t>
        <a:bodyPr/>
        <a:lstStyle/>
        <a:p>
          <a:r>
            <a:rPr lang="en-US" sz="1800" b="1" dirty="0" smtClean="0"/>
            <a:t>Novel Exons</a:t>
          </a:r>
          <a:endParaRPr lang="en-US" sz="1800" b="1" dirty="0"/>
        </a:p>
      </dgm:t>
    </dgm:pt>
    <dgm:pt modelId="{111AB0CB-EC29-F945-A25D-347FA58EE2E1}" type="parTrans" cxnId="{7F4F4E80-F866-ED4D-B547-442CF704FBC1}">
      <dgm:prSet/>
      <dgm:spPr/>
      <dgm:t>
        <a:bodyPr/>
        <a:lstStyle/>
        <a:p>
          <a:endParaRPr lang="en-US"/>
        </a:p>
      </dgm:t>
    </dgm:pt>
    <dgm:pt modelId="{707D0357-6E08-AA4E-BB4F-E8F08004A59B}" type="sibTrans" cxnId="{7F4F4E80-F866-ED4D-B547-442CF704FBC1}">
      <dgm:prSet/>
      <dgm:spPr/>
      <dgm:t>
        <a:bodyPr/>
        <a:lstStyle/>
        <a:p>
          <a:endParaRPr lang="en-US"/>
        </a:p>
      </dgm:t>
    </dgm:pt>
    <dgm:pt modelId="{64BDCB9A-3105-6341-A8BD-25867F34AA2B}" type="pres">
      <dgm:prSet presAssocID="{1E857584-A6DB-AE43-8277-3D5468E5EDF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6BFD2D-20DD-7D4E-87DA-E0A0E5C98F2B}" type="pres">
      <dgm:prSet presAssocID="{1E857584-A6DB-AE43-8277-3D5468E5EDF1}" presName="ellipse" presStyleLbl="trBgShp" presStyleIdx="0" presStyleCnt="1"/>
      <dgm:spPr/>
    </dgm:pt>
    <dgm:pt modelId="{D3049A08-A39E-544B-B67F-C14F61307120}" type="pres">
      <dgm:prSet presAssocID="{1E857584-A6DB-AE43-8277-3D5468E5EDF1}" presName="arrow1" presStyleLbl="fgShp" presStyleIdx="0" presStyleCnt="1"/>
      <dgm:spPr/>
    </dgm:pt>
    <dgm:pt modelId="{0091FB4C-929C-D547-B16D-5FF26F47243A}" type="pres">
      <dgm:prSet presAssocID="{1E857584-A6DB-AE43-8277-3D5468E5EDF1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DAE59-5314-2946-BDCC-03559BBEDEAA}" type="pres">
      <dgm:prSet presAssocID="{DE8A34F3-AF48-B640-BEB2-212746E40696}" presName="item1" presStyleLbl="node1" presStyleIdx="0" presStyleCnt="3" custScaleX="151261" custScaleY="787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5BA04E-7E18-EE45-AB15-B74C06C79EF8}" type="pres">
      <dgm:prSet presAssocID="{6109A46B-9D21-194C-A324-8076C2F570B7}" presName="item2" presStyleLbl="node1" presStyleIdx="1" presStyleCnt="3" custScaleX="109518" custScaleY="1055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E1B040-3A71-9643-9E8D-1D1137486BDC}" type="pres">
      <dgm:prSet presAssocID="{23E66010-29F6-814C-8059-5191C543D7BF}" presName="item3" presStyleLbl="node1" presStyleIdx="2" presStyleCnt="3" custLinFactNeighborX="1324" custLinFactNeighborY="152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1E2615-E6FE-8D40-9B52-34DE817415C3}" type="pres">
      <dgm:prSet presAssocID="{1E857584-A6DB-AE43-8277-3D5468E5EDF1}" presName="funnel" presStyleLbl="trAlignAcc1" presStyleIdx="0" presStyleCnt="1" custLinFactNeighborX="1064" custLinFactNeighborY="2507"/>
      <dgm:spPr/>
    </dgm:pt>
  </dgm:ptLst>
  <dgm:cxnLst>
    <dgm:cxn modelId="{A45126B1-3DC4-BF4F-89EA-2BA472BEC31C}" type="presOf" srcId="{23E66010-29F6-814C-8059-5191C543D7BF}" destId="{0091FB4C-929C-D547-B16D-5FF26F47243A}" srcOrd="0" destOrd="0" presId="urn:microsoft.com/office/officeart/2005/8/layout/funnel1"/>
    <dgm:cxn modelId="{6E633E59-3441-D240-8CFC-19F6584B965C}" srcId="{1E857584-A6DB-AE43-8277-3D5468E5EDF1}" destId="{6109A46B-9D21-194C-A324-8076C2F570B7}" srcOrd="2" destOrd="0" parTransId="{91A7C183-E676-5845-99D9-E45898F9513A}" sibTransId="{44BE4133-BCCE-9E4C-9FC5-E1417F9DA6F5}"/>
    <dgm:cxn modelId="{7F4F4E80-F866-ED4D-B547-442CF704FBC1}" srcId="{1E857584-A6DB-AE43-8277-3D5468E5EDF1}" destId="{23E66010-29F6-814C-8059-5191C543D7BF}" srcOrd="3" destOrd="0" parTransId="{111AB0CB-EC29-F945-A25D-347FA58EE2E1}" sibTransId="{707D0357-6E08-AA4E-BB4F-E8F08004A59B}"/>
    <dgm:cxn modelId="{3A7DFF1C-BCCB-3F4F-AC49-2A5394A54B7B}" srcId="{1E857584-A6DB-AE43-8277-3D5468E5EDF1}" destId="{DE8A34F3-AF48-B640-BEB2-212746E40696}" srcOrd="1" destOrd="0" parTransId="{A79B43E6-ACE3-FA45-AFAB-6EC250B72A7C}" sibTransId="{B07B4B5B-4608-A64F-AA11-3EC88485F6D5}"/>
    <dgm:cxn modelId="{ADA3FBEE-FD72-FB45-AE71-3D2CCA47FCDF}" type="presOf" srcId="{6109A46B-9D21-194C-A324-8076C2F570B7}" destId="{3EDDAE59-5314-2946-BDCC-03559BBEDEAA}" srcOrd="0" destOrd="0" presId="urn:microsoft.com/office/officeart/2005/8/layout/funnel1"/>
    <dgm:cxn modelId="{E4703164-3D34-9C4A-8AD2-7DBCDA28DF53}" type="presOf" srcId="{1E857584-A6DB-AE43-8277-3D5468E5EDF1}" destId="{64BDCB9A-3105-6341-A8BD-25867F34AA2B}" srcOrd="0" destOrd="0" presId="urn:microsoft.com/office/officeart/2005/8/layout/funnel1"/>
    <dgm:cxn modelId="{C87C9D77-82A8-DE42-B37A-126E8C15C7C4}" type="presOf" srcId="{2E71766C-C18E-8B4A-A4D9-16B04999D5E5}" destId="{80E1B040-3A71-9643-9E8D-1D1137486BDC}" srcOrd="0" destOrd="0" presId="urn:microsoft.com/office/officeart/2005/8/layout/funnel1"/>
    <dgm:cxn modelId="{168A777D-0865-3047-A920-450BE88C1B63}" srcId="{1E857584-A6DB-AE43-8277-3D5468E5EDF1}" destId="{2E71766C-C18E-8B4A-A4D9-16B04999D5E5}" srcOrd="0" destOrd="0" parTransId="{37AE52AC-57EC-7C4D-BC60-84B21188B456}" sibTransId="{9FE49337-5A9B-A44D-8993-A4C8C780DA4E}"/>
    <dgm:cxn modelId="{0D81BD7F-FD5C-224C-AEDF-9CDF8CEB931B}" type="presOf" srcId="{DE8A34F3-AF48-B640-BEB2-212746E40696}" destId="{5F5BA04E-7E18-EE45-AB15-B74C06C79EF8}" srcOrd="0" destOrd="0" presId="urn:microsoft.com/office/officeart/2005/8/layout/funnel1"/>
    <dgm:cxn modelId="{5C74BE43-DFD2-6145-B3C0-679A93613C79}" type="presParOf" srcId="{64BDCB9A-3105-6341-A8BD-25867F34AA2B}" destId="{066BFD2D-20DD-7D4E-87DA-E0A0E5C98F2B}" srcOrd="0" destOrd="0" presId="urn:microsoft.com/office/officeart/2005/8/layout/funnel1"/>
    <dgm:cxn modelId="{767CAEA6-1018-B746-828F-B03A86909C5F}" type="presParOf" srcId="{64BDCB9A-3105-6341-A8BD-25867F34AA2B}" destId="{D3049A08-A39E-544B-B67F-C14F61307120}" srcOrd="1" destOrd="0" presId="urn:microsoft.com/office/officeart/2005/8/layout/funnel1"/>
    <dgm:cxn modelId="{3355B4CC-4E53-BC48-A2BE-FA7ADA92EDEA}" type="presParOf" srcId="{64BDCB9A-3105-6341-A8BD-25867F34AA2B}" destId="{0091FB4C-929C-D547-B16D-5FF26F47243A}" srcOrd="2" destOrd="0" presId="urn:microsoft.com/office/officeart/2005/8/layout/funnel1"/>
    <dgm:cxn modelId="{148D0A25-37D6-2F4F-A4AE-BB117DB6E212}" type="presParOf" srcId="{64BDCB9A-3105-6341-A8BD-25867F34AA2B}" destId="{3EDDAE59-5314-2946-BDCC-03559BBEDEAA}" srcOrd="3" destOrd="0" presId="urn:microsoft.com/office/officeart/2005/8/layout/funnel1"/>
    <dgm:cxn modelId="{B3F3761C-B06F-BE4A-86CB-F0E58F8FFA96}" type="presParOf" srcId="{64BDCB9A-3105-6341-A8BD-25867F34AA2B}" destId="{5F5BA04E-7E18-EE45-AB15-B74C06C79EF8}" srcOrd="4" destOrd="0" presId="urn:microsoft.com/office/officeart/2005/8/layout/funnel1"/>
    <dgm:cxn modelId="{60025EF6-3ED3-0B48-B6E9-1F47DEBD06E0}" type="presParOf" srcId="{64BDCB9A-3105-6341-A8BD-25867F34AA2B}" destId="{80E1B040-3A71-9643-9E8D-1D1137486BDC}" srcOrd="5" destOrd="0" presId="urn:microsoft.com/office/officeart/2005/8/layout/funnel1"/>
    <dgm:cxn modelId="{1D405325-4211-464E-8D15-CBE71CEF80FA}" type="presParOf" srcId="{64BDCB9A-3105-6341-A8BD-25867F34AA2B}" destId="{B41E2615-E6FE-8D40-9B52-34DE817415C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97F9D-8C20-4540-9D12-01CA2AF5ED89}">
      <dsp:nvSpPr>
        <dsp:cNvPr id="0" name=""/>
        <dsp:cNvSpPr/>
      </dsp:nvSpPr>
      <dsp:spPr>
        <a:xfrm>
          <a:off x="1714500" y="0"/>
          <a:ext cx="5492749" cy="549274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B512EE-CD85-B94B-80DA-CC03CEB75768}">
      <dsp:nvSpPr>
        <dsp:cNvPr id="0" name=""/>
        <dsp:cNvSpPr/>
      </dsp:nvSpPr>
      <dsp:spPr>
        <a:xfrm>
          <a:off x="2071529" y="357028"/>
          <a:ext cx="2197099" cy="219709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Gel electrophoresis, northern/western blot (fluorescence/radio active label)</a:t>
          </a:r>
          <a:endParaRPr lang="en-US" sz="2000" kern="1200" dirty="0"/>
        </a:p>
      </dsp:txBody>
      <dsp:txXfrm>
        <a:off x="2178783" y="464282"/>
        <a:ext cx="1982591" cy="1982591"/>
      </dsp:txXfrm>
    </dsp:sp>
    <dsp:sp modelId="{7B696214-6D33-B54C-91E5-287A3BE834D4}">
      <dsp:nvSpPr>
        <dsp:cNvPr id="0" name=""/>
        <dsp:cNvSpPr/>
      </dsp:nvSpPr>
      <dsp:spPr>
        <a:xfrm>
          <a:off x="4653121" y="357028"/>
          <a:ext cx="2197099" cy="2197099"/>
        </a:xfrm>
        <a:prstGeom prst="roundRect">
          <a:avLst/>
        </a:prstGeom>
        <a:gradFill rotWithShape="0">
          <a:gsLst>
            <a:gs pos="0">
              <a:schemeClr val="accent3">
                <a:hueOff val="-1133216"/>
                <a:satOff val="4164"/>
                <a:lumOff val="3072"/>
                <a:alphaOff val="0"/>
                <a:shade val="70000"/>
                <a:satMod val="150000"/>
              </a:schemeClr>
            </a:gs>
            <a:gs pos="34000">
              <a:schemeClr val="accent3">
                <a:hueOff val="-1133216"/>
                <a:satOff val="4164"/>
                <a:lumOff val="3072"/>
                <a:alphaOff val="0"/>
                <a:shade val="70000"/>
                <a:satMod val="140000"/>
              </a:schemeClr>
            </a:gs>
            <a:gs pos="70000">
              <a:schemeClr val="accent3">
                <a:hueOff val="-1133216"/>
                <a:satOff val="4164"/>
                <a:lumOff val="307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-1133216"/>
                <a:satOff val="4164"/>
                <a:lumOff val="307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X-ray crystallography </a:t>
          </a:r>
          <a:endParaRPr lang="en-US" sz="2000" kern="1200" dirty="0"/>
        </a:p>
      </dsp:txBody>
      <dsp:txXfrm>
        <a:off x="4760375" y="464282"/>
        <a:ext cx="1982591" cy="1982591"/>
      </dsp:txXfrm>
    </dsp:sp>
    <dsp:sp modelId="{B612B000-2A47-3C4C-85A6-754501701DFF}">
      <dsp:nvSpPr>
        <dsp:cNvPr id="0" name=""/>
        <dsp:cNvSpPr/>
      </dsp:nvSpPr>
      <dsp:spPr>
        <a:xfrm>
          <a:off x="2071529" y="2938620"/>
          <a:ext cx="2197099" cy="2197099"/>
        </a:xfrm>
        <a:prstGeom prst="roundRect">
          <a:avLst/>
        </a:prstGeom>
        <a:gradFill rotWithShape="0">
          <a:gsLst>
            <a:gs pos="0">
              <a:schemeClr val="accent3">
                <a:hueOff val="-2266431"/>
                <a:satOff val="8329"/>
                <a:lumOff val="6145"/>
                <a:alphaOff val="0"/>
                <a:shade val="70000"/>
                <a:satMod val="150000"/>
              </a:schemeClr>
            </a:gs>
            <a:gs pos="34000">
              <a:schemeClr val="accent3">
                <a:hueOff val="-2266431"/>
                <a:satOff val="8329"/>
                <a:lumOff val="6145"/>
                <a:alphaOff val="0"/>
                <a:shade val="70000"/>
                <a:satMod val="140000"/>
              </a:schemeClr>
            </a:gs>
            <a:gs pos="70000">
              <a:schemeClr val="accent3">
                <a:hueOff val="-2266431"/>
                <a:satOff val="8329"/>
                <a:lumOff val="614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-2266431"/>
                <a:satOff val="8329"/>
                <a:lumOff val="614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Protein microarrays</a:t>
          </a:r>
          <a:endParaRPr lang="en-US" sz="2000" kern="1200" dirty="0"/>
        </a:p>
      </dsp:txBody>
      <dsp:txXfrm>
        <a:off x="2178783" y="3045874"/>
        <a:ext cx="1982591" cy="1982591"/>
      </dsp:txXfrm>
    </dsp:sp>
    <dsp:sp modelId="{ED58F0D8-B45B-5649-951F-FAFB3B26C206}">
      <dsp:nvSpPr>
        <dsp:cNvPr id="0" name=""/>
        <dsp:cNvSpPr/>
      </dsp:nvSpPr>
      <dsp:spPr>
        <a:xfrm>
          <a:off x="4653121" y="2938620"/>
          <a:ext cx="2197099" cy="2197099"/>
        </a:xfrm>
        <a:prstGeom prst="roundRect">
          <a:avLst/>
        </a:prstGeom>
        <a:gradFill rotWithShape="0">
          <a:gsLst>
            <a:gs pos="0">
              <a:schemeClr val="accent3">
                <a:hueOff val="-3399647"/>
                <a:satOff val="12493"/>
                <a:lumOff val="9217"/>
                <a:alphaOff val="0"/>
                <a:shade val="70000"/>
                <a:satMod val="150000"/>
              </a:schemeClr>
            </a:gs>
            <a:gs pos="34000">
              <a:schemeClr val="accent3">
                <a:hueOff val="-3399647"/>
                <a:satOff val="12493"/>
                <a:lumOff val="9217"/>
                <a:alphaOff val="0"/>
                <a:shade val="70000"/>
                <a:satMod val="140000"/>
              </a:schemeClr>
            </a:gs>
            <a:gs pos="70000">
              <a:schemeClr val="accent3">
                <a:hueOff val="-3399647"/>
                <a:satOff val="12493"/>
                <a:lumOff val="921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-3399647"/>
                <a:satOff val="12493"/>
                <a:lumOff val="921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Mass Spectrometry</a:t>
          </a:r>
          <a:endParaRPr lang="en-US" sz="2000" kern="1200" dirty="0"/>
        </a:p>
      </dsp:txBody>
      <dsp:txXfrm>
        <a:off x="4760375" y="3045874"/>
        <a:ext cx="1982591" cy="19825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BA426-3833-AA4F-A393-F63C9D5E4A4B}">
      <dsp:nvSpPr>
        <dsp:cNvPr id="0" name=""/>
        <dsp:cNvSpPr/>
      </dsp:nvSpPr>
      <dsp:spPr>
        <a:xfrm>
          <a:off x="0" y="1240"/>
          <a:ext cx="290569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E31DC1-68CB-A04C-9CF4-FA260F6EF281}">
      <dsp:nvSpPr>
        <dsp:cNvPr id="0" name=""/>
        <dsp:cNvSpPr/>
      </dsp:nvSpPr>
      <dsp:spPr>
        <a:xfrm>
          <a:off x="0" y="1240"/>
          <a:ext cx="2905699" cy="84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High throughput analysis of hundreds of thousands of proteins. </a:t>
          </a:r>
          <a:endParaRPr lang="en-US" sz="1700" kern="1200" dirty="0"/>
        </a:p>
      </dsp:txBody>
      <dsp:txXfrm>
        <a:off x="0" y="1240"/>
        <a:ext cx="2905699" cy="845895"/>
      </dsp:txXfrm>
    </dsp:sp>
    <dsp:sp modelId="{DF167D1B-61A1-4041-AE1F-37BF00A82C9E}">
      <dsp:nvSpPr>
        <dsp:cNvPr id="0" name=""/>
        <dsp:cNvSpPr/>
      </dsp:nvSpPr>
      <dsp:spPr>
        <a:xfrm>
          <a:off x="0" y="847135"/>
          <a:ext cx="290569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70000"/>
                <a:satMod val="15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20000"/>
                <a:shade val="70000"/>
                <a:satMod val="140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90000"/>
                <a:satMod val="14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5ED747-25CD-F041-92F9-49682A5278C0}">
      <dsp:nvSpPr>
        <dsp:cNvPr id="0" name=""/>
        <dsp:cNvSpPr/>
      </dsp:nvSpPr>
      <dsp:spPr>
        <a:xfrm>
          <a:off x="0" y="847135"/>
          <a:ext cx="2905699" cy="84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Proteins are immobilized on glass chip.</a:t>
          </a:r>
          <a:endParaRPr lang="en-US" sz="1700" kern="1200" dirty="0"/>
        </a:p>
      </dsp:txBody>
      <dsp:txXfrm>
        <a:off x="0" y="847135"/>
        <a:ext cx="2905699" cy="845895"/>
      </dsp:txXfrm>
    </dsp:sp>
    <dsp:sp modelId="{B980DB69-1D54-0443-B330-69BA601BFAAC}">
      <dsp:nvSpPr>
        <dsp:cNvPr id="0" name=""/>
        <dsp:cNvSpPr/>
      </dsp:nvSpPr>
      <dsp:spPr>
        <a:xfrm>
          <a:off x="0" y="1693030"/>
          <a:ext cx="290569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70000"/>
                <a:satMod val="15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40000"/>
                <a:shade val="70000"/>
                <a:satMod val="140000"/>
              </a:schemeClr>
            </a:gs>
            <a:gs pos="7000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90000"/>
                <a:satMod val="14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FFF66-3798-F44E-979C-5B2F0228ECB5}">
      <dsp:nvSpPr>
        <dsp:cNvPr id="0" name=""/>
        <dsp:cNvSpPr/>
      </dsp:nvSpPr>
      <dsp:spPr>
        <a:xfrm>
          <a:off x="0" y="1693030"/>
          <a:ext cx="2905699" cy="84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Various probes (protein, lipids, DNA, peptides, </a:t>
          </a:r>
          <a:r>
            <a:rPr lang="en-US" sz="1700" kern="1200" dirty="0" err="1" smtClean="0"/>
            <a:t>etc</a:t>
          </a:r>
          <a:r>
            <a:rPr lang="en-US" sz="1700" kern="1200" dirty="0" smtClean="0"/>
            <a:t>) are used. </a:t>
          </a:r>
          <a:endParaRPr lang="en-US" sz="1700" kern="1200" dirty="0"/>
        </a:p>
      </dsp:txBody>
      <dsp:txXfrm>
        <a:off x="0" y="1693030"/>
        <a:ext cx="2905699" cy="845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7D451-B219-574E-AAED-2687A3245E8A}">
      <dsp:nvSpPr>
        <dsp:cNvPr id="0" name=""/>
        <dsp:cNvSpPr/>
      </dsp:nvSpPr>
      <dsp:spPr>
        <a:xfrm>
          <a:off x="2448" y="0"/>
          <a:ext cx="990190" cy="21185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Require a priori knowledge of the proteins of interest. </a:t>
          </a:r>
          <a:endParaRPr lang="en-US" sz="1300" kern="1200"/>
        </a:p>
      </dsp:txBody>
      <dsp:txXfrm>
        <a:off x="31450" y="29002"/>
        <a:ext cx="932186" cy="2060525"/>
      </dsp:txXfrm>
    </dsp:sp>
    <dsp:sp modelId="{412087AD-CE1B-D044-8D93-0703E554AD18}">
      <dsp:nvSpPr>
        <dsp:cNvPr id="0" name=""/>
        <dsp:cNvSpPr/>
      </dsp:nvSpPr>
      <dsp:spPr>
        <a:xfrm>
          <a:off x="1158991" y="0"/>
          <a:ext cx="990190" cy="21185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Availability of suitable antibodies.</a:t>
          </a:r>
          <a:endParaRPr lang="en-US" sz="1300" kern="1200"/>
        </a:p>
      </dsp:txBody>
      <dsp:txXfrm>
        <a:off x="1187993" y="29002"/>
        <a:ext cx="932186" cy="2060525"/>
      </dsp:txXfrm>
    </dsp:sp>
    <dsp:sp modelId="{9DFD125C-59CC-AC47-AF78-C6D81F74CB1A}">
      <dsp:nvSpPr>
        <dsp:cNvPr id="0" name=""/>
        <dsp:cNvSpPr/>
      </dsp:nvSpPr>
      <dsp:spPr>
        <a:xfrm>
          <a:off x="2315534" y="0"/>
          <a:ext cx="990190" cy="21185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Measure only a small fraction of the proteome</a:t>
          </a:r>
          <a:endParaRPr lang="en-US" sz="1300" kern="1200"/>
        </a:p>
      </dsp:txBody>
      <dsp:txXfrm>
        <a:off x="2344536" y="29002"/>
        <a:ext cx="932186" cy="2060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885FD-8A0E-2348-A5AE-07A381BA891D}">
      <dsp:nvSpPr>
        <dsp:cNvPr id="0" name=""/>
        <dsp:cNvSpPr/>
      </dsp:nvSpPr>
      <dsp:spPr>
        <a:xfrm>
          <a:off x="0" y="1704017"/>
          <a:ext cx="7154042" cy="5592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Detect ions </a:t>
          </a:r>
          <a:r>
            <a:rPr lang="en-US" sz="1300" kern="1200" dirty="0" smtClean="0"/>
            <a:t>using </a:t>
          </a:r>
          <a:r>
            <a:rPr lang="en-US" sz="1300" kern="1200" dirty="0" err="1" smtClean="0"/>
            <a:t>microchannel</a:t>
          </a:r>
          <a:r>
            <a:rPr lang="en-US" sz="1300" kern="1200" dirty="0" smtClean="0"/>
            <a:t> plate or photomultiplier tube</a:t>
          </a:r>
          <a:r>
            <a:rPr lang="en-US" sz="1300" b="1" kern="1200" dirty="0" smtClean="0">
              <a:solidFill>
                <a:srgbClr val="0000FF"/>
              </a:solidFill>
            </a:rPr>
            <a:t>(Detection)</a:t>
          </a:r>
          <a:r>
            <a:rPr lang="en-US" sz="1300" b="1" kern="1200" dirty="0" smtClean="0"/>
            <a:t>.</a:t>
          </a:r>
          <a:endParaRPr lang="en-US" sz="1300" kern="1200" dirty="0"/>
        </a:p>
      </dsp:txBody>
      <dsp:txXfrm>
        <a:off x="0" y="1704017"/>
        <a:ext cx="7154042" cy="559296"/>
      </dsp:txXfrm>
    </dsp:sp>
    <dsp:sp modelId="{0D051A23-35A6-AB4A-BE30-531314CC8000}">
      <dsp:nvSpPr>
        <dsp:cNvPr id="0" name=""/>
        <dsp:cNvSpPr/>
      </dsp:nvSpPr>
      <dsp:spPr>
        <a:xfrm rot="10800000">
          <a:off x="0" y="852208"/>
          <a:ext cx="7154042" cy="860198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Place charged atom or molecule in </a:t>
          </a:r>
          <a:r>
            <a:rPr lang="en-US" sz="1300" b="1" kern="1200" dirty="0" smtClean="0"/>
            <a:t>a magnetic field or electric field </a:t>
          </a:r>
          <a:r>
            <a:rPr lang="en-US" sz="1300" kern="1200" dirty="0" smtClean="0"/>
            <a:t>and measure its speed or radius of curvature relative to its mass-to-charge ratio </a:t>
          </a:r>
          <a:r>
            <a:rPr lang="en-US" sz="1300" b="1" kern="1200" dirty="0" smtClean="0">
              <a:solidFill>
                <a:srgbClr val="0000FF"/>
              </a:solidFill>
            </a:rPr>
            <a:t>(mass analyzer)</a:t>
          </a:r>
          <a:r>
            <a:rPr lang="en-US" sz="1300" b="1" kern="1200" dirty="0" smtClean="0"/>
            <a:t>.</a:t>
          </a:r>
          <a:endParaRPr lang="en-US" sz="1300" kern="1200" dirty="0"/>
        </a:p>
      </dsp:txBody>
      <dsp:txXfrm rot="10800000">
        <a:off x="0" y="852208"/>
        <a:ext cx="7154042" cy="558931"/>
      </dsp:txXfrm>
    </dsp:sp>
    <dsp:sp modelId="{942E10CD-9D79-094C-A10E-7690528CA132}">
      <dsp:nvSpPr>
        <dsp:cNvPr id="0" name=""/>
        <dsp:cNvSpPr/>
      </dsp:nvSpPr>
      <dsp:spPr>
        <a:xfrm rot="10800000">
          <a:off x="0" y="400"/>
          <a:ext cx="7154042" cy="860198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Find a way to </a:t>
          </a:r>
          <a:r>
            <a:rPr lang="en-US" altLang="ja-JP" sz="1300" b="1" kern="1200" dirty="0" smtClean="0"/>
            <a:t>“</a:t>
          </a:r>
          <a:r>
            <a:rPr lang="en-US" sz="1300" b="1" kern="1200" dirty="0" smtClean="0"/>
            <a:t>charge</a:t>
          </a:r>
          <a:r>
            <a:rPr lang="en-US" altLang="ja-JP" sz="1300" b="1" kern="1200" dirty="0" smtClean="0"/>
            <a:t>”</a:t>
          </a:r>
          <a:r>
            <a:rPr lang="en-US" sz="1300" b="1" kern="1200" dirty="0" smtClean="0"/>
            <a:t> </a:t>
          </a:r>
          <a:r>
            <a:rPr lang="en-US" sz="1300" kern="1200" dirty="0" smtClean="0"/>
            <a:t>an atom or molecule </a:t>
          </a:r>
          <a:r>
            <a:rPr lang="en-US" sz="1300" b="1" kern="1200" dirty="0" smtClean="0">
              <a:solidFill>
                <a:srgbClr val="0000FF"/>
              </a:solidFill>
            </a:rPr>
            <a:t>(ionization)</a:t>
          </a:r>
          <a:r>
            <a:rPr lang="en-US" sz="1300" b="1" kern="1200" dirty="0" smtClean="0"/>
            <a:t>.</a:t>
          </a:r>
          <a:endParaRPr lang="en-US" sz="1300" kern="1200" dirty="0"/>
        </a:p>
      </dsp:txBody>
      <dsp:txXfrm rot="10800000">
        <a:off x="0" y="400"/>
        <a:ext cx="7154042" cy="5589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CA7A0-679E-EF4E-A852-26D2FB36A05E}">
      <dsp:nvSpPr>
        <dsp:cNvPr id="0" name=""/>
        <dsp:cNvSpPr/>
      </dsp:nvSpPr>
      <dsp:spPr>
        <a:xfrm>
          <a:off x="0" y="0"/>
          <a:ext cx="90957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48656-BE9D-914F-9F0A-5ED746B9D113}">
      <dsp:nvSpPr>
        <dsp:cNvPr id="0" name=""/>
        <dsp:cNvSpPr/>
      </dsp:nvSpPr>
      <dsp:spPr>
        <a:xfrm>
          <a:off x="0" y="0"/>
          <a:ext cx="9095767" cy="99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Operate under high vacuum (keeps ions from bumping into gas molecules)</a:t>
          </a:r>
          <a:endParaRPr lang="en-US" sz="2400" b="1" kern="1200" dirty="0"/>
        </a:p>
      </dsp:txBody>
      <dsp:txXfrm>
        <a:off x="0" y="0"/>
        <a:ext cx="9095767" cy="997145"/>
      </dsp:txXfrm>
    </dsp:sp>
    <dsp:sp modelId="{949BFF28-F1B4-3346-BE14-7EA75B49C03F}">
      <dsp:nvSpPr>
        <dsp:cNvPr id="0" name=""/>
        <dsp:cNvSpPr/>
      </dsp:nvSpPr>
      <dsp:spPr>
        <a:xfrm>
          <a:off x="0" y="997145"/>
          <a:ext cx="90957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E80A9-ADBC-C644-A864-3A14351F99FE}">
      <dsp:nvSpPr>
        <dsp:cNvPr id="0" name=""/>
        <dsp:cNvSpPr/>
      </dsp:nvSpPr>
      <dsp:spPr>
        <a:xfrm>
          <a:off x="0" y="997145"/>
          <a:ext cx="9095767" cy="99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Actually measure mass-to-charge ratio of ions (m/z)</a:t>
          </a:r>
          <a:endParaRPr lang="en-US" sz="2400" b="1" kern="1200" dirty="0"/>
        </a:p>
      </dsp:txBody>
      <dsp:txXfrm>
        <a:off x="0" y="997145"/>
        <a:ext cx="9095767" cy="997145"/>
      </dsp:txXfrm>
    </dsp:sp>
    <dsp:sp modelId="{A888B830-78A5-304A-87FC-EC59F3AE6597}">
      <dsp:nvSpPr>
        <dsp:cNvPr id="0" name=""/>
        <dsp:cNvSpPr/>
      </dsp:nvSpPr>
      <dsp:spPr>
        <a:xfrm>
          <a:off x="0" y="1994291"/>
          <a:ext cx="90957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F53CA-C05C-2E4B-9134-8D8B6BF9DBE7}">
      <dsp:nvSpPr>
        <dsp:cNvPr id="0" name=""/>
        <dsp:cNvSpPr/>
      </dsp:nvSpPr>
      <dsp:spPr>
        <a:xfrm>
          <a:off x="0" y="1994291"/>
          <a:ext cx="9095767" cy="99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Key specifications are resolution, mass measurement accuracy, and sensitivity.</a:t>
          </a:r>
          <a:endParaRPr lang="en-US" sz="2400" b="1" kern="1200" dirty="0"/>
        </a:p>
      </dsp:txBody>
      <dsp:txXfrm>
        <a:off x="0" y="1994291"/>
        <a:ext cx="9095767" cy="997145"/>
      </dsp:txXfrm>
    </dsp:sp>
    <dsp:sp modelId="{BF85F9CF-1FE4-0744-8CCF-577312B44748}">
      <dsp:nvSpPr>
        <dsp:cNvPr id="0" name=""/>
        <dsp:cNvSpPr/>
      </dsp:nvSpPr>
      <dsp:spPr>
        <a:xfrm>
          <a:off x="0" y="2991436"/>
          <a:ext cx="90957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C05DD-E2EB-7340-A218-F295108AD3E3}">
      <dsp:nvSpPr>
        <dsp:cNvPr id="0" name=""/>
        <dsp:cNvSpPr/>
      </dsp:nvSpPr>
      <dsp:spPr>
        <a:xfrm>
          <a:off x="0" y="2991436"/>
          <a:ext cx="9095767" cy="99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Several kinds exist: for </a:t>
          </a:r>
          <a:r>
            <a:rPr lang="en-US" sz="2400" b="1" kern="1200" dirty="0" err="1" smtClean="0"/>
            <a:t>bioanalysis</a:t>
          </a:r>
          <a:r>
            <a:rPr lang="en-US" sz="2400" b="1" kern="1200" dirty="0" smtClean="0"/>
            <a:t>, </a:t>
          </a:r>
          <a:r>
            <a:rPr lang="en-US" sz="2400" b="1" kern="1200" dirty="0" err="1" smtClean="0"/>
            <a:t>quadrupole</a:t>
          </a:r>
          <a:r>
            <a:rPr lang="en-US" sz="2400" b="1" kern="1200" dirty="0" smtClean="0"/>
            <a:t>, time-of-flight and ion traps are most used.</a:t>
          </a:r>
          <a:endParaRPr lang="en-US" sz="2400" b="1" kern="1200" dirty="0"/>
        </a:p>
      </dsp:txBody>
      <dsp:txXfrm>
        <a:off x="0" y="2991436"/>
        <a:ext cx="9095767" cy="9971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DD1F1-ADC1-0E47-8817-3D9EA4910170}">
      <dsp:nvSpPr>
        <dsp:cNvPr id="0" name=""/>
        <dsp:cNvSpPr/>
      </dsp:nvSpPr>
      <dsp:spPr>
        <a:xfrm>
          <a:off x="552453" y="1225"/>
          <a:ext cx="1909628" cy="11457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Myrimatch</a:t>
          </a:r>
          <a:endParaRPr lang="en-US" sz="2900" kern="1200"/>
        </a:p>
      </dsp:txBody>
      <dsp:txXfrm>
        <a:off x="552453" y="1225"/>
        <a:ext cx="1909628" cy="1145776"/>
      </dsp:txXfrm>
    </dsp:sp>
    <dsp:sp modelId="{0F4BA0E6-E528-A349-A6A9-7AA5D0151F4B}">
      <dsp:nvSpPr>
        <dsp:cNvPr id="0" name=""/>
        <dsp:cNvSpPr/>
      </dsp:nvSpPr>
      <dsp:spPr>
        <a:xfrm>
          <a:off x="2653044" y="1225"/>
          <a:ext cx="1909628" cy="11457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X!Tandem</a:t>
          </a:r>
          <a:endParaRPr lang="en-US" sz="2900" kern="1200" dirty="0"/>
        </a:p>
      </dsp:txBody>
      <dsp:txXfrm>
        <a:off x="2653044" y="1225"/>
        <a:ext cx="1909628" cy="1145776"/>
      </dsp:txXfrm>
    </dsp:sp>
    <dsp:sp modelId="{EDA6E039-200A-F845-AA2F-70DF6CD9A4BA}">
      <dsp:nvSpPr>
        <dsp:cNvPr id="0" name=""/>
        <dsp:cNvSpPr/>
      </dsp:nvSpPr>
      <dsp:spPr>
        <a:xfrm>
          <a:off x="4753635" y="1225"/>
          <a:ext cx="1909628" cy="11457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MSGF</a:t>
          </a:r>
          <a:endParaRPr lang="en-US" sz="2900" kern="1200" dirty="0"/>
        </a:p>
      </dsp:txBody>
      <dsp:txXfrm>
        <a:off x="4753635" y="1225"/>
        <a:ext cx="1909628" cy="1145776"/>
      </dsp:txXfrm>
    </dsp:sp>
    <dsp:sp modelId="{6A4C5689-5EBB-9E4C-BFB5-1C490569E393}">
      <dsp:nvSpPr>
        <dsp:cNvPr id="0" name=""/>
        <dsp:cNvSpPr/>
      </dsp:nvSpPr>
      <dsp:spPr>
        <a:xfrm>
          <a:off x="2653044" y="1337964"/>
          <a:ext cx="1909628" cy="11457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OMSSA</a:t>
          </a:r>
          <a:endParaRPr lang="en-US" sz="2900" kern="1200" dirty="0"/>
        </a:p>
      </dsp:txBody>
      <dsp:txXfrm>
        <a:off x="2653044" y="1337964"/>
        <a:ext cx="1909628" cy="11457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3C9DF-00C3-A547-8C60-8389382E1842}">
      <dsp:nvSpPr>
        <dsp:cNvPr id="0" name=""/>
        <dsp:cNvSpPr/>
      </dsp:nvSpPr>
      <dsp:spPr>
        <a:xfrm rot="5400000">
          <a:off x="4645789" y="-1889445"/>
          <a:ext cx="756074" cy="47283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Perl or python scripts</a:t>
          </a:r>
          <a:endParaRPr lang="en-US" sz="2000" kern="1200" dirty="0"/>
        </a:p>
      </dsp:txBody>
      <dsp:txXfrm rot="-5400000">
        <a:off x="2659673" y="133579"/>
        <a:ext cx="4691399" cy="682258"/>
      </dsp:txXfrm>
    </dsp:sp>
    <dsp:sp modelId="{606BE0F5-F2FD-9345-9789-0BA8F10163CE}">
      <dsp:nvSpPr>
        <dsp:cNvPr id="0" name=""/>
        <dsp:cNvSpPr/>
      </dsp:nvSpPr>
      <dsp:spPr>
        <a:xfrm>
          <a:off x="0" y="2161"/>
          <a:ext cx="2659673" cy="945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6 Frame Translation of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Reference Database</a:t>
          </a:r>
          <a:endParaRPr lang="en-US" sz="2000" b="1" kern="1200" dirty="0"/>
        </a:p>
      </dsp:txBody>
      <dsp:txXfrm>
        <a:off x="46136" y="48297"/>
        <a:ext cx="2567401" cy="852821"/>
      </dsp:txXfrm>
    </dsp:sp>
    <dsp:sp modelId="{836E0C24-C1E7-E64F-B28E-BA35CD6D44F1}">
      <dsp:nvSpPr>
        <dsp:cNvPr id="0" name=""/>
        <dsp:cNvSpPr/>
      </dsp:nvSpPr>
      <dsp:spPr>
        <a:xfrm rot="5400000">
          <a:off x="4645789" y="-897097"/>
          <a:ext cx="756074" cy="47283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Perl and python scripts</a:t>
          </a:r>
          <a:endParaRPr lang="en-US" sz="2000" kern="1200" dirty="0"/>
        </a:p>
      </dsp:txBody>
      <dsp:txXfrm rot="-5400000">
        <a:off x="2659673" y="1125927"/>
        <a:ext cx="4691399" cy="682258"/>
      </dsp:txXfrm>
    </dsp:sp>
    <dsp:sp modelId="{90C1314C-9447-C141-81D3-66C276594E82}">
      <dsp:nvSpPr>
        <dsp:cNvPr id="0" name=""/>
        <dsp:cNvSpPr/>
      </dsp:nvSpPr>
      <dsp:spPr>
        <a:xfrm>
          <a:off x="0" y="994509"/>
          <a:ext cx="2659673" cy="945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err="1" smtClean="0"/>
            <a:t>Ab</a:t>
          </a:r>
          <a:r>
            <a:rPr lang="en-US" sz="2000" b="1" i="1" kern="1200" dirty="0" smtClean="0"/>
            <a:t> initio</a:t>
          </a:r>
          <a:r>
            <a:rPr lang="en-US" sz="2000" b="1" kern="1200" dirty="0" smtClean="0"/>
            <a:t> gene prediction.</a:t>
          </a:r>
          <a:endParaRPr lang="en-US" sz="2000" b="1" kern="1200" dirty="0"/>
        </a:p>
      </dsp:txBody>
      <dsp:txXfrm>
        <a:off x="46136" y="1040645"/>
        <a:ext cx="2567401" cy="852821"/>
      </dsp:txXfrm>
    </dsp:sp>
    <dsp:sp modelId="{E870F6F4-4EE9-494F-92E2-A435028D04C2}">
      <dsp:nvSpPr>
        <dsp:cNvPr id="0" name=""/>
        <dsp:cNvSpPr/>
      </dsp:nvSpPr>
      <dsp:spPr>
        <a:xfrm rot="5400000">
          <a:off x="4645789" y="95250"/>
          <a:ext cx="756074" cy="47283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CustomProdb</a:t>
          </a:r>
          <a:r>
            <a:rPr lang="en-US" sz="2000" kern="1200" dirty="0" smtClean="0"/>
            <a:t>, Galaxy-P system, </a:t>
          </a:r>
          <a:r>
            <a:rPr lang="en-US" sz="2000" kern="1200" dirty="0" err="1" smtClean="0"/>
            <a:t>sapFinder</a:t>
          </a:r>
          <a:endParaRPr lang="en-US" sz="2000" kern="1200" dirty="0"/>
        </a:p>
      </dsp:txBody>
      <dsp:txXfrm rot="-5400000">
        <a:off x="2659673" y="2118274"/>
        <a:ext cx="4691399" cy="682258"/>
      </dsp:txXfrm>
    </dsp:sp>
    <dsp:sp modelId="{EFCEBA27-D958-5249-BF61-4320773597BE}">
      <dsp:nvSpPr>
        <dsp:cNvPr id="0" name=""/>
        <dsp:cNvSpPr/>
      </dsp:nvSpPr>
      <dsp:spPr>
        <a:xfrm>
          <a:off x="0" y="1986857"/>
          <a:ext cx="2659673" cy="945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RNA-</a:t>
          </a:r>
          <a:r>
            <a:rPr lang="en-US" sz="2400" b="0" kern="1200" dirty="0" err="1" smtClean="0"/>
            <a:t>seq</a:t>
          </a:r>
          <a:r>
            <a:rPr lang="en-US" sz="2400" b="0" kern="1200" dirty="0" smtClean="0"/>
            <a:t> data</a:t>
          </a:r>
          <a:endParaRPr lang="en-US" sz="2400" b="0" kern="1200" dirty="0"/>
        </a:p>
      </dsp:txBody>
      <dsp:txXfrm>
        <a:off x="46136" y="2032993"/>
        <a:ext cx="2567401" cy="852821"/>
      </dsp:txXfrm>
    </dsp:sp>
    <dsp:sp modelId="{43C02DDF-6613-6C40-BC45-2C0A7F2FEE5A}">
      <dsp:nvSpPr>
        <dsp:cNvPr id="0" name=""/>
        <dsp:cNvSpPr/>
      </dsp:nvSpPr>
      <dsp:spPr>
        <a:xfrm rot="5400000">
          <a:off x="4645789" y="1087597"/>
          <a:ext cx="756074" cy="47283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Peppy</a:t>
          </a:r>
          <a:endParaRPr lang="en-US" sz="2000" kern="1200" dirty="0"/>
        </a:p>
      </dsp:txBody>
      <dsp:txXfrm rot="-5400000">
        <a:off x="2659673" y="3110621"/>
        <a:ext cx="4691399" cy="682258"/>
      </dsp:txXfrm>
    </dsp:sp>
    <dsp:sp modelId="{F47214D5-B2F2-3447-8E09-E29D6C309E94}">
      <dsp:nvSpPr>
        <dsp:cNvPr id="0" name=""/>
        <dsp:cNvSpPr/>
      </dsp:nvSpPr>
      <dsp:spPr>
        <a:xfrm>
          <a:off x="0" y="2979205"/>
          <a:ext cx="2659673" cy="945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Whole genome Sequencing</a:t>
          </a:r>
          <a:endParaRPr lang="en-US" sz="2400" b="1" kern="1200" dirty="0"/>
        </a:p>
      </dsp:txBody>
      <dsp:txXfrm>
        <a:off x="46136" y="3025341"/>
        <a:ext cx="2567401" cy="852821"/>
      </dsp:txXfrm>
    </dsp:sp>
    <dsp:sp modelId="{99FEA17F-9086-934B-A1BC-CAC27F1FA6E2}">
      <dsp:nvSpPr>
        <dsp:cNvPr id="0" name=""/>
        <dsp:cNvSpPr/>
      </dsp:nvSpPr>
      <dsp:spPr>
        <a:xfrm rot="5400000">
          <a:off x="4645789" y="2079945"/>
          <a:ext cx="756074" cy="47283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OMIM, </a:t>
          </a:r>
          <a:r>
            <a:rPr lang="en-US" sz="2000" kern="1200" dirty="0" err="1" smtClean="0"/>
            <a:t>neXtProt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Ecgene</a:t>
          </a:r>
          <a:r>
            <a:rPr lang="en-US" sz="2000" kern="1200" dirty="0" smtClean="0"/>
            <a:t>, </a:t>
          </a:r>
          <a:r>
            <a:rPr lang="en-US" sz="2000" kern="1200" dirty="0" err="1" smtClean="0"/>
            <a:t>ChimerDB</a:t>
          </a:r>
          <a:r>
            <a:rPr lang="en-US" sz="2000" kern="1200" dirty="0" smtClean="0"/>
            <a:t>, COSMIC</a:t>
          </a:r>
          <a:endParaRPr lang="en-US" sz="2000" kern="1200" dirty="0"/>
        </a:p>
      </dsp:txBody>
      <dsp:txXfrm rot="-5400000">
        <a:off x="2659673" y="4102969"/>
        <a:ext cx="4691399" cy="682258"/>
      </dsp:txXfrm>
    </dsp:sp>
    <dsp:sp modelId="{EADF0652-137E-8B4D-949B-193F1E82BDA5}">
      <dsp:nvSpPr>
        <dsp:cNvPr id="0" name=""/>
        <dsp:cNvSpPr/>
      </dsp:nvSpPr>
      <dsp:spPr>
        <a:xfrm>
          <a:off x="0" y="3971553"/>
          <a:ext cx="2659673" cy="945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Other Databases</a:t>
          </a:r>
          <a:endParaRPr lang="en-US" sz="2700" b="1" kern="1200" dirty="0"/>
        </a:p>
      </dsp:txBody>
      <dsp:txXfrm>
        <a:off x="46136" y="4017689"/>
        <a:ext cx="2567401" cy="8528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BFD2D-20DD-7D4E-87DA-E0A0E5C98F2B}">
      <dsp:nvSpPr>
        <dsp:cNvPr id="0" name=""/>
        <dsp:cNvSpPr/>
      </dsp:nvSpPr>
      <dsp:spPr>
        <a:xfrm>
          <a:off x="2308605" y="215693"/>
          <a:ext cx="4280684" cy="1486625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49A08-A39E-544B-B67F-C14F61307120}">
      <dsp:nvSpPr>
        <dsp:cNvPr id="0" name=""/>
        <dsp:cNvSpPr/>
      </dsp:nvSpPr>
      <dsp:spPr>
        <a:xfrm>
          <a:off x="4040789" y="3855934"/>
          <a:ext cx="829590" cy="530937"/>
        </a:xfrm>
        <a:prstGeom prst="down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tint val="4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091FB4C-929C-D547-B16D-5FF26F47243A}">
      <dsp:nvSpPr>
        <dsp:cNvPr id="0" name=""/>
        <dsp:cNvSpPr/>
      </dsp:nvSpPr>
      <dsp:spPr>
        <a:xfrm>
          <a:off x="2464568" y="4280684"/>
          <a:ext cx="3982032" cy="995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Novel Exons</a:t>
          </a:r>
          <a:endParaRPr lang="en-US" sz="1800" b="1" kern="1200" dirty="0"/>
        </a:p>
      </dsp:txBody>
      <dsp:txXfrm>
        <a:off x="2464568" y="4280684"/>
        <a:ext cx="3982032" cy="995508"/>
      </dsp:txXfrm>
    </dsp:sp>
    <dsp:sp modelId="{3EDDAE59-5314-2946-BDCC-03559BBEDEAA}">
      <dsp:nvSpPr>
        <dsp:cNvPr id="0" name=""/>
        <dsp:cNvSpPr/>
      </dsp:nvSpPr>
      <dsp:spPr>
        <a:xfrm>
          <a:off x="3482185" y="1976076"/>
          <a:ext cx="2258723" cy="117537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Transcriptomics</a:t>
          </a:r>
          <a:endParaRPr lang="en-US" sz="1800" kern="1200" dirty="0"/>
        </a:p>
      </dsp:txBody>
      <dsp:txXfrm>
        <a:off x="3812967" y="2148206"/>
        <a:ext cx="1597159" cy="831116"/>
      </dsp:txXfrm>
    </dsp:sp>
    <dsp:sp modelId="{5F5BA04E-7E18-EE45-AB15-B74C06C79EF8}">
      <dsp:nvSpPr>
        <dsp:cNvPr id="0" name=""/>
        <dsp:cNvSpPr/>
      </dsp:nvSpPr>
      <dsp:spPr>
        <a:xfrm>
          <a:off x="2725339" y="655163"/>
          <a:ext cx="1635390" cy="1576645"/>
        </a:xfrm>
        <a:prstGeom prst="ellipse">
          <a:avLst/>
        </a:prstGeom>
        <a:gradFill rotWithShape="0">
          <a:gsLst>
            <a:gs pos="0">
              <a:schemeClr val="accent4">
                <a:hueOff val="9902744"/>
                <a:satOff val="0"/>
                <a:lumOff val="-3431"/>
                <a:alphaOff val="0"/>
                <a:shade val="70000"/>
                <a:satMod val="150000"/>
              </a:schemeClr>
            </a:gs>
            <a:gs pos="34000">
              <a:schemeClr val="accent4">
                <a:hueOff val="9902744"/>
                <a:satOff val="0"/>
                <a:lumOff val="-3431"/>
                <a:alphaOff val="0"/>
                <a:shade val="70000"/>
                <a:satMod val="140000"/>
              </a:schemeClr>
            </a:gs>
            <a:gs pos="70000">
              <a:schemeClr val="accent4">
                <a:hueOff val="9902744"/>
                <a:satOff val="0"/>
                <a:lumOff val="-343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9902744"/>
                <a:satOff val="0"/>
                <a:lumOff val="-343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Proteomics</a:t>
          </a:r>
          <a:endParaRPr lang="en-US" sz="1800" kern="1200" dirty="0"/>
        </a:p>
      </dsp:txBody>
      <dsp:txXfrm>
        <a:off x="2964836" y="886057"/>
        <a:ext cx="1156396" cy="1114857"/>
      </dsp:txXfrm>
    </dsp:sp>
    <dsp:sp modelId="{80E1B040-3A71-9643-9E8D-1D1137486BDC}">
      <dsp:nvSpPr>
        <dsp:cNvPr id="0" name=""/>
        <dsp:cNvSpPr/>
      </dsp:nvSpPr>
      <dsp:spPr>
        <a:xfrm>
          <a:off x="4342620" y="563226"/>
          <a:ext cx="1493262" cy="1493262"/>
        </a:xfrm>
        <a:prstGeom prst="ellipse">
          <a:avLst/>
        </a:prstGeom>
        <a:gradFill rotWithShape="0">
          <a:gsLst>
            <a:gs pos="0">
              <a:schemeClr val="accent4">
                <a:hueOff val="19805488"/>
                <a:satOff val="0"/>
                <a:lumOff val="-6863"/>
                <a:alphaOff val="0"/>
                <a:shade val="70000"/>
                <a:satMod val="150000"/>
              </a:schemeClr>
            </a:gs>
            <a:gs pos="34000">
              <a:schemeClr val="accent4">
                <a:hueOff val="19805488"/>
                <a:satOff val="0"/>
                <a:lumOff val="-6863"/>
                <a:alphaOff val="0"/>
                <a:shade val="70000"/>
                <a:satMod val="140000"/>
              </a:schemeClr>
            </a:gs>
            <a:gs pos="70000">
              <a:schemeClr val="accent4">
                <a:hueOff val="19805488"/>
                <a:satOff val="0"/>
                <a:lumOff val="-686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19805488"/>
                <a:satOff val="0"/>
                <a:lumOff val="-686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Genomics</a:t>
          </a:r>
          <a:endParaRPr lang="en-US" sz="1800" kern="1200" dirty="0"/>
        </a:p>
      </dsp:txBody>
      <dsp:txXfrm>
        <a:off x="4561303" y="781909"/>
        <a:ext cx="1055896" cy="1055896"/>
      </dsp:txXfrm>
    </dsp:sp>
    <dsp:sp modelId="{B41E2615-E6FE-8D40-9B52-34DE817415C3}">
      <dsp:nvSpPr>
        <dsp:cNvPr id="0" name=""/>
        <dsp:cNvSpPr/>
      </dsp:nvSpPr>
      <dsp:spPr>
        <a:xfrm>
          <a:off x="2182162" y="126357"/>
          <a:ext cx="4645704" cy="371656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image" Target="../media/image60.png"/><Relationship Id="rId2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2B5F6-01E7-BE43-84AD-7836694295B5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34FC5-6EFD-744C-A621-DC41981D45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942C15-7F7C-6A49-8343-5D5DD275BE4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78512E6-162D-E74A-B08B-C0CC35292C7F}" type="slidenum">
              <a:rPr lang="en-US">
                <a:latin typeface="Calibri" charset="0"/>
              </a:rPr>
              <a:pPr eaLnBrk="1" hangingPunct="1"/>
              <a:t>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82F2DB-81FD-41CF-86D3-0BCF667BB02D}" type="slidenum">
              <a:rPr lang="en-US"/>
              <a:pPr/>
              <a:t>8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F29C8F-1E8F-5D4F-B896-B270F68DEF3C}" type="slidenum">
              <a:rPr lang="x-none"/>
              <a:pPr/>
              <a:t>17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he term “adduct ion” is a popular term among liquid chromatography/mass spectrometry (LC/MS) users to describe ions formed by adduction of alkali metal ions to an </a:t>
            </a:r>
            <a:r>
              <a:rPr lang="en-US" b="1" dirty="0" err="1" smtClean="0"/>
              <a:t>analyte</a:t>
            </a:r>
            <a:r>
              <a:rPr lang="en-US" b="1" dirty="0" smtClean="0"/>
              <a:t> molecule in positive ion analysis. However, the well-informed user should be aware that “adduct ion” correctly refers to any ion formed by adduction of an ionic species to a molecule. Therefore, the common protonated molecule or [M+H]</a:t>
            </a:r>
            <a:r>
              <a:rPr lang="en-US" b="1" baseline="30000" dirty="0" smtClean="0"/>
              <a:t>+</a:t>
            </a:r>
            <a:r>
              <a:rPr lang="en-US" b="1" dirty="0" smtClean="0"/>
              <a:t> is also properly called an adduct ion. In our column this month we will be discussing specifically the adduction of alkali metal ions (Na, K), to </a:t>
            </a:r>
            <a:r>
              <a:rPr lang="en-US" b="1" dirty="0" err="1" smtClean="0"/>
              <a:t>analyte</a:t>
            </a:r>
            <a:r>
              <a:rPr lang="en-US" b="1" dirty="0" smtClean="0"/>
              <a:t> molecules and will therefore use the term “metal adduct ion” to refer to these species.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 a </a:t>
            </a:r>
            <a:r>
              <a:rPr lang="en-US" dirty="0" err="1" smtClean="0"/>
              <a:t>proteogenomic</a:t>
            </a:r>
            <a:r>
              <a:rPr lang="en-US" dirty="0" smtClean="0"/>
              <a:t> approach, genomic and </a:t>
            </a:r>
            <a:r>
              <a:rPr lang="en-US" dirty="0" err="1" smtClean="0"/>
              <a:t>transcriptomic</a:t>
            </a:r>
            <a:r>
              <a:rPr lang="en-US" dirty="0" smtClean="0"/>
              <a:t> data are used to generate customized protein sequence databases to help interpret proteomic data. In turn, the proteomic data provide protein-level validation of the gene expression data and help refine gene models. The enhanced gene models can help improve protein sequence databases for traditional proteomic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34FC5-6EFD-744C-A621-DC41981D45B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53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CC104A-3D55-644D-9C1F-98A95F431A8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0887979-9A30-E246-A5D9-D01D626EBA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08568FA-00F6-5040-B2E0-E0D6506F8F8A}" type="datetimeFigureOut">
              <a:rPr lang="en-US" smtClean="0"/>
              <a:pPr/>
              <a:t>04/04/15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7D28E68-D048-F64D-A109-0B09BA0FF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mailto:raghava@imtech.res.in" TargetMode="External"/><Relationship Id="rId5" Type="http://schemas.openxmlformats.org/officeDocument/2006/relationships/hyperlink" Target="http://osddlinux.osdd.net/" TargetMode="External"/><Relationship Id="rId6" Type="http://schemas.openxmlformats.org/officeDocument/2006/relationships/hyperlink" Target="http://ww.imtech.res.in/raghava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3.xml"/><Relationship Id="rId12" Type="http://schemas.openxmlformats.org/officeDocument/2006/relationships/diagramColors" Target="../diagrams/colors3.xml"/><Relationship Id="rId13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diagramData" Target="../diagrams/data3.xml"/><Relationship Id="rId10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64.emf"/><Relationship Id="rId13" Type="http://schemas.openxmlformats.org/officeDocument/2006/relationships/image" Target="../media/image6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60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61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62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6" descr="&#10;Imtech.jpg                                                     00018844raghava                        C552DF9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9"/>
          <p:cNvSpPr txBox="1">
            <a:spLocks noChangeArrowheads="1"/>
          </p:cNvSpPr>
          <p:nvPr/>
        </p:nvSpPr>
        <p:spPr bwMode="auto">
          <a:xfrm>
            <a:off x="0" y="5627628"/>
            <a:ext cx="9144000" cy="40011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latin typeface="Apple Chancery" charset="0"/>
                <a:cs typeface="Apple Chancery" charset="0"/>
              </a:rPr>
              <a:t>Bioinformatics  	|</a:t>
            </a:r>
            <a:r>
              <a:rPr lang="en-US" sz="2000" b="1" dirty="0">
                <a:latin typeface="Apple Chancery" charset="0"/>
                <a:cs typeface="Apple Chancery" charset="0"/>
              </a:rPr>
              <a:t>	Drug </a:t>
            </a:r>
            <a:r>
              <a:rPr lang="en-US" sz="2000" b="1" dirty="0" smtClean="0">
                <a:latin typeface="Apple Chancery" charset="0"/>
                <a:cs typeface="Apple Chancery" charset="0"/>
              </a:rPr>
              <a:t>Informatics</a:t>
            </a:r>
            <a:r>
              <a:rPr lang="en-US" sz="2000" b="1" dirty="0">
                <a:latin typeface="Apple Chancery" charset="0"/>
                <a:cs typeface="Apple Chancery" charset="0"/>
              </a:rPr>
              <a:t> </a:t>
            </a:r>
            <a:r>
              <a:rPr lang="en-US" sz="2000" b="1" dirty="0" smtClean="0">
                <a:latin typeface="Apple Chancery" charset="0"/>
                <a:cs typeface="Apple Chancery" charset="0"/>
              </a:rPr>
              <a:t>| 	  </a:t>
            </a:r>
            <a:r>
              <a:rPr lang="en-US" sz="2000" b="1" dirty="0" err="1" smtClean="0">
                <a:latin typeface="Apple Chancery" charset="0"/>
                <a:cs typeface="Apple Chancery" charset="0"/>
              </a:rPr>
              <a:t>Chemoinformatics</a:t>
            </a:r>
            <a:r>
              <a:rPr lang="en-US" sz="2000" b="1" dirty="0" smtClean="0">
                <a:latin typeface="Apple Chancery" charset="0"/>
                <a:cs typeface="Apple Chancery" charset="0"/>
              </a:rPr>
              <a:t> |  Vaccine Informatics</a:t>
            </a:r>
            <a:endParaRPr lang="en-US" sz="2000" dirty="0">
              <a:latin typeface="Apple Chancery" charset="0"/>
              <a:cs typeface="Apple Chancery" charset="0"/>
            </a:endParaRPr>
          </a:p>
        </p:txBody>
      </p:sp>
      <p:sp>
        <p:nvSpPr>
          <p:cNvPr id="14339" name="Text Box 21"/>
          <p:cNvSpPr txBox="1">
            <a:spLocks noChangeArrowheads="1"/>
          </p:cNvSpPr>
          <p:nvPr/>
        </p:nvSpPr>
        <p:spPr bwMode="auto">
          <a:xfrm>
            <a:off x="0" y="6027738"/>
            <a:ext cx="9144000" cy="8302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2"/>
                </a:solidFill>
                <a:latin typeface="Times" charset="0"/>
              </a:rPr>
              <a:t>   </a:t>
            </a:r>
            <a:r>
              <a:rPr lang="en-US" b="1" dirty="0">
                <a:solidFill>
                  <a:schemeClr val="bg2"/>
                </a:solidFill>
                <a:latin typeface="+mj-lt"/>
              </a:rPr>
              <a:t>Email: </a:t>
            </a:r>
            <a:r>
              <a:rPr lang="en-US" dirty="0">
                <a:solidFill>
                  <a:schemeClr val="bg2"/>
                </a:solidFill>
                <a:latin typeface="+mj-lt"/>
                <a:cs typeface="Futura" charset="0"/>
                <a:hlinkClick r:id="rId4"/>
              </a:rPr>
              <a:t>raghava@imtech.res.in</a:t>
            </a:r>
            <a:r>
              <a:rPr lang="en-US" dirty="0">
                <a:solidFill>
                  <a:schemeClr val="bg2"/>
                </a:solidFill>
                <a:latin typeface="+mj-lt"/>
                <a:cs typeface="Futura" charset="0"/>
              </a:rPr>
              <a:t>                </a:t>
            </a:r>
            <a:r>
              <a:rPr lang="en-US" dirty="0">
                <a:solidFill>
                  <a:schemeClr val="bg2"/>
                </a:solidFill>
                <a:latin typeface="+mj-lt"/>
                <a:cs typeface="Futura" charset="0"/>
                <a:hlinkClick r:id="rId5"/>
              </a:rPr>
              <a:t>http://crdd.osdd.net/</a:t>
            </a:r>
            <a:r>
              <a:rPr lang="en-US" dirty="0">
                <a:solidFill>
                  <a:schemeClr val="bg2"/>
                </a:solidFill>
                <a:latin typeface="+mj-lt"/>
                <a:cs typeface="Futura" charset="0"/>
              </a:rPr>
              <a:t> </a:t>
            </a:r>
          </a:p>
          <a:p>
            <a:pPr algn="ctr" eaLnBrk="1" hangingPunct="1"/>
            <a:r>
              <a:rPr lang="en-US" dirty="0">
                <a:solidFill>
                  <a:schemeClr val="bg2"/>
                </a:solidFill>
                <a:latin typeface="+mj-lt"/>
                <a:cs typeface="Futura" charset="0"/>
                <a:hlinkClick r:id="rId6"/>
              </a:rPr>
              <a:t>http://www.imtech.res.in/raghava/</a:t>
            </a:r>
            <a:r>
              <a:rPr lang="en-US" dirty="0">
                <a:solidFill>
                  <a:schemeClr val="bg2"/>
                </a:solidFill>
                <a:latin typeface="+mj-lt"/>
                <a:cs typeface="Futura" charset="0"/>
              </a:rPr>
              <a:t> </a:t>
            </a:r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0" y="0"/>
            <a:ext cx="9144000" cy="120015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lack" charset="0"/>
                <a:cs typeface="Avenir Black" charset="0"/>
              </a:rPr>
              <a:t>Recent Trends in Computational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lack" charset="0"/>
                <a:cs typeface="Avenir Black" charset="0"/>
              </a:rPr>
              <a:t>Proteomics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venir Black" charset="0"/>
              <a:cs typeface="Avenir Black" charset="0"/>
            </a:endParaRP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4206875" y="1523041"/>
            <a:ext cx="39004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charset="0"/>
                <a:cs typeface="+mn-cs"/>
              </a:rPr>
              <a:t>Dr G P S Raghava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000" b="1" dirty="0" smtClean="0">
                <a:latin typeface="Times New Roman" charset="0"/>
                <a:cs typeface="+mn-cs"/>
              </a:rPr>
              <a:t>Institute </a:t>
            </a:r>
            <a:r>
              <a:rPr lang="en-US" sz="2000" b="1" dirty="0">
                <a:latin typeface="Times New Roman" charset="0"/>
                <a:cs typeface="+mn-cs"/>
              </a:rPr>
              <a:t>of Microbial Technology, Chandigarh, India</a:t>
            </a:r>
          </a:p>
        </p:txBody>
      </p:sp>
    </p:spTree>
    <p:extLst>
      <p:ext uri="{BB962C8B-B14F-4D97-AF65-F5344CB8AC3E}">
        <p14:creationId xmlns:p14="http://schemas.microsoft.com/office/powerpoint/2010/main" val="245961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45" y="404702"/>
            <a:ext cx="8229600" cy="990600"/>
          </a:xfrm>
        </p:spPr>
        <p:txBody>
          <a:bodyPr/>
          <a:lstStyle/>
          <a:p>
            <a:r>
              <a:rPr lang="en-US" dirty="0"/>
              <a:t>Protein arrays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801891"/>
              </p:ext>
            </p:extLst>
          </p:nvPr>
        </p:nvGraphicFramePr>
        <p:xfrm>
          <a:off x="170996" y="1524000"/>
          <a:ext cx="2905699" cy="2540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174" y="1395302"/>
            <a:ext cx="6067305" cy="4660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7664" y="3962239"/>
            <a:ext cx="740510" cy="74051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55063628"/>
              </p:ext>
            </p:extLst>
          </p:nvPr>
        </p:nvGraphicFramePr>
        <p:xfrm>
          <a:off x="0" y="4637189"/>
          <a:ext cx="3308174" cy="2118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99445" y="4027451"/>
            <a:ext cx="1672506" cy="67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518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Mass Spectrometry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371195"/>
              </p:ext>
            </p:extLst>
          </p:nvPr>
        </p:nvGraphicFramePr>
        <p:xfrm>
          <a:off x="859675" y="1635629"/>
          <a:ext cx="7154042" cy="226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859675" y="5241496"/>
            <a:ext cx="1578725" cy="1219200"/>
            <a:chOff x="480" y="1776"/>
            <a:chExt cx="1296" cy="960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480" y="1776"/>
              <a:ext cx="1296" cy="96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576" y="1968"/>
              <a:ext cx="1200" cy="5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>
                  <a:solidFill>
                    <a:schemeClr val="bg1"/>
                  </a:solidFill>
                </a:rPr>
                <a:t>Ion source</a:t>
              </a:r>
              <a:r>
                <a:rPr lang="en-US" sz="2000" dirty="0">
                  <a:solidFill>
                    <a:schemeClr val="bg1"/>
                  </a:solidFill>
                </a:rPr>
                <a:t>: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makes ions</a:t>
              </a:r>
              <a:endParaRPr lang="en-US" sz="2000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273459" y="5043984"/>
            <a:ext cx="1922087" cy="1676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93931" y="5139456"/>
            <a:ext cx="1676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</a:rPr>
              <a:t>Mass analyzer</a:t>
            </a:r>
            <a:r>
              <a:rPr lang="en-US" sz="2400" dirty="0">
                <a:solidFill>
                  <a:srgbClr val="FFFFFF"/>
                </a:solidFill>
              </a:rPr>
              <a:t>: separates ions</a:t>
            </a:r>
            <a:endParaRPr lang="en-US" sz="24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287547" y="5241496"/>
            <a:ext cx="2325410" cy="116955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163256" y="5183996"/>
            <a:ext cx="2590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Mass </a:t>
            </a:r>
            <a:r>
              <a:rPr lang="en-US" sz="2000" b="1" dirty="0" smtClean="0">
                <a:solidFill>
                  <a:srgbClr val="FFFFFF"/>
                </a:solidFill>
              </a:rPr>
              <a:t>spectrum</a:t>
            </a:r>
            <a:r>
              <a:rPr lang="en-US" sz="2000" b="1" dirty="0">
                <a:solidFill>
                  <a:srgbClr val="FFFFFF"/>
                </a:solidFill>
              </a:rPr>
              <a:t/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Presents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information</a:t>
            </a:r>
            <a:endParaRPr lang="en-US" sz="20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705100" y="5862723"/>
            <a:ext cx="533400" cy="0"/>
          </a:xfrm>
          <a:prstGeom prst="line">
            <a:avLst/>
          </a:prstGeom>
          <a:noFill/>
          <a:ln w="38100">
            <a:solidFill>
              <a:srgbClr val="3F0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338649" y="5882184"/>
            <a:ext cx="762000" cy="0"/>
          </a:xfrm>
          <a:prstGeom prst="line">
            <a:avLst/>
          </a:prstGeom>
          <a:noFill/>
          <a:ln w="38100">
            <a:solidFill>
              <a:srgbClr val="3F0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030027" y="4110249"/>
            <a:ext cx="118400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3F000B"/>
                </a:solidFill>
              </a:rPr>
              <a:t>Sample</a:t>
            </a:r>
            <a:endParaRPr lang="en-US" sz="2400" dirty="0">
              <a:solidFill>
                <a:srgbClr val="3F000B"/>
              </a:solidFill>
              <a:latin typeface="Times New Roman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1622028" y="4659952"/>
            <a:ext cx="0" cy="479504"/>
          </a:xfrm>
          <a:prstGeom prst="line">
            <a:avLst/>
          </a:prstGeom>
          <a:noFill/>
          <a:ln w="38100">
            <a:solidFill>
              <a:srgbClr val="3F0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6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611188" y="376742"/>
            <a:ext cx="8126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GB" sz="3600" b="1" dirty="0">
                <a:solidFill>
                  <a:schemeClr val="tx2"/>
                </a:solidFill>
                <a:latin typeface="Arial Narrow"/>
                <a:cs typeface="Arial Narrow"/>
              </a:rPr>
              <a:t>Protein Identification by MS</a:t>
            </a:r>
          </a:p>
        </p:txBody>
      </p:sp>
      <p:grpSp>
        <p:nvGrpSpPr>
          <p:cNvPr id="158723" name="Group 3"/>
          <p:cNvGrpSpPr>
            <a:grpSpLocks/>
          </p:cNvGrpSpPr>
          <p:nvPr/>
        </p:nvGrpSpPr>
        <p:grpSpPr bwMode="auto">
          <a:xfrm>
            <a:off x="457200" y="5334001"/>
            <a:ext cx="1905000" cy="1014413"/>
            <a:chOff x="576" y="864"/>
            <a:chExt cx="1200" cy="639"/>
          </a:xfrm>
          <a:noFill/>
        </p:grpSpPr>
        <p:sp>
          <p:nvSpPr>
            <p:cNvPr id="158724" name="AutoShape 4"/>
            <p:cNvSpPr>
              <a:spLocks noChangeArrowheads="1"/>
            </p:cNvSpPr>
            <p:nvPr/>
          </p:nvSpPr>
          <p:spPr bwMode="auto">
            <a:xfrm>
              <a:off x="576" y="864"/>
              <a:ext cx="1200" cy="624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25" name="Text Box 5"/>
            <p:cNvSpPr txBox="1">
              <a:spLocks noChangeArrowheads="1"/>
            </p:cNvSpPr>
            <p:nvPr/>
          </p:nvSpPr>
          <p:spPr bwMode="auto">
            <a:xfrm>
              <a:off x="576" y="960"/>
              <a:ext cx="1200" cy="5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dirty="0" smtClean="0">
                  <a:solidFill>
                    <a:srgbClr val="FFFFFF"/>
                  </a:solidFill>
                  <a:latin typeface="Tahoma" charset="0"/>
                </a:rPr>
                <a:t>Theoretical</a:t>
              </a:r>
            </a:p>
            <a:p>
              <a:pPr algn="ctr">
                <a:spcBef>
                  <a:spcPct val="50000"/>
                </a:spcBef>
              </a:pPr>
              <a:r>
                <a:rPr lang="en-GB" sz="2000" dirty="0" smtClean="0">
                  <a:solidFill>
                    <a:srgbClr val="FFFFFF"/>
                  </a:solidFill>
                  <a:latin typeface="Tahoma" charset="0"/>
                </a:rPr>
                <a:t>spectra </a:t>
              </a:r>
              <a:r>
                <a:rPr lang="en-GB" sz="2000" dirty="0">
                  <a:solidFill>
                    <a:srgbClr val="FFFFFF"/>
                  </a:solidFill>
                  <a:latin typeface="Tahoma" charset="0"/>
                </a:rPr>
                <a:t>built</a:t>
              </a:r>
            </a:p>
          </p:txBody>
        </p:sp>
      </p:grpSp>
      <p:sp>
        <p:nvSpPr>
          <p:cNvPr id="158726" name="AutoShape 6"/>
          <p:cNvSpPr>
            <a:spLocks noChangeArrowheads="1"/>
          </p:cNvSpPr>
          <p:nvPr/>
        </p:nvSpPr>
        <p:spPr bwMode="auto">
          <a:xfrm flipH="1">
            <a:off x="2514600" y="5563321"/>
            <a:ext cx="838200" cy="429324"/>
          </a:xfrm>
          <a:prstGeom prst="rightArrow">
            <a:avLst>
              <a:gd name="adj1" fmla="val 50000"/>
              <a:gd name="adj2" fmla="val 4922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158727" name="Group 7"/>
          <p:cNvGrpSpPr>
            <a:grpSpLocks/>
          </p:cNvGrpSpPr>
          <p:nvPr/>
        </p:nvGrpSpPr>
        <p:grpSpPr bwMode="auto">
          <a:xfrm>
            <a:off x="3505200" y="5334000"/>
            <a:ext cx="1905000" cy="990600"/>
            <a:chOff x="2304" y="720"/>
            <a:chExt cx="1200" cy="624"/>
          </a:xfrm>
        </p:grpSpPr>
        <p:sp>
          <p:nvSpPr>
            <p:cNvPr id="158728" name="AutoShape 8"/>
            <p:cNvSpPr>
              <a:spLocks noChangeArrowheads="1"/>
            </p:cNvSpPr>
            <p:nvPr/>
          </p:nvSpPr>
          <p:spPr bwMode="auto">
            <a:xfrm>
              <a:off x="2304" y="720"/>
              <a:ext cx="1200" cy="624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29" name="Text Box 9"/>
            <p:cNvSpPr txBox="1">
              <a:spLocks noChangeArrowheads="1"/>
            </p:cNvSpPr>
            <p:nvPr/>
          </p:nvSpPr>
          <p:spPr bwMode="auto">
            <a:xfrm>
              <a:off x="2304" y="816"/>
              <a:ext cx="1200" cy="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dirty="0">
                  <a:solidFill>
                    <a:srgbClr val="FFFFFF"/>
                  </a:solidFill>
                  <a:latin typeface="Tahoma" charset="0"/>
                </a:rPr>
                <a:t>Artificially </a:t>
              </a:r>
              <a:r>
                <a:rPr lang="en-GB" sz="2000" dirty="0" err="1">
                  <a:solidFill>
                    <a:srgbClr val="FFFFFF"/>
                  </a:solidFill>
                  <a:latin typeface="Tahoma" charset="0"/>
                </a:rPr>
                <a:t>trypsinated</a:t>
              </a:r>
              <a:endParaRPr lang="en-GB" sz="2000" dirty="0">
                <a:solidFill>
                  <a:srgbClr val="FFFFFF"/>
                </a:solidFill>
                <a:latin typeface="Tahoma" charset="0"/>
              </a:endParaRPr>
            </a:p>
          </p:txBody>
        </p:sp>
      </p:grpSp>
      <p:sp>
        <p:nvSpPr>
          <p:cNvPr id="158730" name="AutoShape 10"/>
          <p:cNvSpPr>
            <a:spLocks noChangeArrowheads="1"/>
          </p:cNvSpPr>
          <p:nvPr/>
        </p:nvSpPr>
        <p:spPr bwMode="auto">
          <a:xfrm>
            <a:off x="6629400" y="5334000"/>
            <a:ext cx="1905000" cy="990600"/>
          </a:xfrm>
          <a:prstGeom prst="flowChartAlternateProcess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31" name="Text Box 11"/>
          <p:cNvSpPr txBox="1">
            <a:spLocks noChangeArrowheads="1"/>
          </p:cNvSpPr>
          <p:nvPr/>
        </p:nvSpPr>
        <p:spPr bwMode="auto">
          <a:xfrm>
            <a:off x="6629400" y="5318125"/>
            <a:ext cx="1905000" cy="101123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GB" sz="2000">
                <a:latin typeface="Tahoma" charset="0"/>
              </a:rPr>
              <a:t>Database of sequences</a:t>
            </a:r>
          </a:p>
          <a:p>
            <a:pPr algn="ctr"/>
            <a:r>
              <a:rPr lang="en-GB" sz="2000">
                <a:latin typeface="Tahoma" charset="0"/>
              </a:rPr>
              <a:t>(i.e. SwissProt)</a:t>
            </a:r>
          </a:p>
        </p:txBody>
      </p:sp>
      <p:sp>
        <p:nvSpPr>
          <p:cNvPr id="158732" name="AutoShape 12"/>
          <p:cNvSpPr>
            <a:spLocks noChangeArrowheads="1"/>
          </p:cNvSpPr>
          <p:nvPr/>
        </p:nvSpPr>
        <p:spPr bwMode="auto">
          <a:xfrm flipH="1">
            <a:off x="5562600" y="5563320"/>
            <a:ext cx="838200" cy="429325"/>
          </a:xfrm>
          <a:prstGeom prst="rightArrow">
            <a:avLst>
              <a:gd name="adj1" fmla="val 50000"/>
              <a:gd name="adj2" fmla="val 4922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8733" name="AutoShape 13"/>
          <p:cNvSpPr>
            <a:spLocks noChangeArrowheads="1"/>
          </p:cNvSpPr>
          <p:nvPr/>
        </p:nvSpPr>
        <p:spPr bwMode="auto">
          <a:xfrm>
            <a:off x="760230" y="4154488"/>
            <a:ext cx="541520" cy="7620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158734" name="Group 14"/>
          <p:cNvGrpSpPr>
            <a:grpSpLocks/>
          </p:cNvGrpSpPr>
          <p:nvPr/>
        </p:nvGrpSpPr>
        <p:grpSpPr bwMode="auto">
          <a:xfrm>
            <a:off x="760230" y="1232790"/>
            <a:ext cx="1341582" cy="764285"/>
            <a:chOff x="576" y="864"/>
            <a:chExt cx="1200" cy="624"/>
          </a:xfrm>
        </p:grpSpPr>
        <p:sp>
          <p:nvSpPr>
            <p:cNvPr id="158735" name="AutoShape 15"/>
            <p:cNvSpPr>
              <a:spLocks noChangeArrowheads="1"/>
            </p:cNvSpPr>
            <p:nvPr/>
          </p:nvSpPr>
          <p:spPr bwMode="auto">
            <a:xfrm>
              <a:off x="576" y="864"/>
              <a:ext cx="1200" cy="624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36" name="Text Box 16"/>
            <p:cNvSpPr txBox="1">
              <a:spLocks noChangeArrowheads="1"/>
            </p:cNvSpPr>
            <p:nvPr/>
          </p:nvSpPr>
          <p:spPr bwMode="auto">
            <a:xfrm>
              <a:off x="576" y="960"/>
              <a:ext cx="1200" cy="3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>
                  <a:solidFill>
                    <a:schemeClr val="bg1"/>
                  </a:solidFill>
                  <a:latin typeface="Tahoma" charset="0"/>
                </a:rPr>
                <a:t>Spot removed </a:t>
              </a:r>
              <a:endParaRPr lang="en-GB" sz="1200" dirty="0" smtClean="0">
                <a:solidFill>
                  <a:schemeClr val="bg1"/>
                </a:solidFill>
                <a:latin typeface="Tahoma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sz="1200" dirty="0" smtClean="0">
                  <a:solidFill>
                    <a:schemeClr val="bg1"/>
                  </a:solidFill>
                  <a:latin typeface="Tahoma" charset="0"/>
                </a:rPr>
                <a:t>from </a:t>
              </a:r>
              <a:r>
                <a:rPr lang="en-GB" sz="1200" dirty="0">
                  <a:solidFill>
                    <a:schemeClr val="bg1"/>
                  </a:solidFill>
                  <a:latin typeface="Tahoma" charset="0"/>
                </a:rPr>
                <a:t>gel</a:t>
              </a:r>
            </a:p>
          </p:txBody>
        </p:sp>
      </p:grpSp>
      <p:sp>
        <p:nvSpPr>
          <p:cNvPr id="158737" name="AutoShape 17"/>
          <p:cNvSpPr>
            <a:spLocks noChangeArrowheads="1"/>
          </p:cNvSpPr>
          <p:nvPr/>
        </p:nvSpPr>
        <p:spPr bwMode="auto">
          <a:xfrm>
            <a:off x="2386013" y="1375466"/>
            <a:ext cx="661987" cy="402367"/>
          </a:xfrm>
          <a:prstGeom prst="rightArrow">
            <a:avLst>
              <a:gd name="adj1" fmla="val 50000"/>
              <a:gd name="adj2" fmla="val 4922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158738" name="Group 18"/>
          <p:cNvGrpSpPr>
            <a:grpSpLocks/>
          </p:cNvGrpSpPr>
          <p:nvPr/>
        </p:nvGrpSpPr>
        <p:grpSpPr bwMode="auto">
          <a:xfrm>
            <a:off x="3505200" y="1270167"/>
            <a:ext cx="1524000" cy="634833"/>
            <a:chOff x="2304" y="720"/>
            <a:chExt cx="1200" cy="624"/>
          </a:xfrm>
        </p:grpSpPr>
        <p:sp>
          <p:nvSpPr>
            <p:cNvPr id="158739" name="AutoShape 19"/>
            <p:cNvSpPr>
              <a:spLocks noChangeArrowheads="1"/>
            </p:cNvSpPr>
            <p:nvPr/>
          </p:nvSpPr>
          <p:spPr bwMode="auto">
            <a:xfrm>
              <a:off x="2304" y="720"/>
              <a:ext cx="1200" cy="624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40" name="Text Box 20"/>
            <p:cNvSpPr txBox="1">
              <a:spLocks noChangeArrowheads="1"/>
            </p:cNvSpPr>
            <p:nvPr/>
          </p:nvSpPr>
          <p:spPr bwMode="auto">
            <a:xfrm>
              <a:off x="2304" y="808"/>
              <a:ext cx="1200" cy="5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dirty="0">
                  <a:latin typeface="Tahoma" charset="0"/>
                </a:rPr>
                <a:t>Fragmented using trypsin</a:t>
              </a:r>
            </a:p>
          </p:txBody>
        </p:sp>
      </p:grpSp>
      <p:sp>
        <p:nvSpPr>
          <p:cNvPr id="158741" name="AutoShape 21"/>
          <p:cNvSpPr>
            <a:spLocks noChangeArrowheads="1"/>
          </p:cNvSpPr>
          <p:nvPr/>
        </p:nvSpPr>
        <p:spPr bwMode="auto">
          <a:xfrm>
            <a:off x="5524500" y="1375466"/>
            <a:ext cx="685800" cy="429200"/>
          </a:xfrm>
          <a:prstGeom prst="rightArrow">
            <a:avLst>
              <a:gd name="adj1" fmla="val 50000"/>
              <a:gd name="adj2" fmla="val 4922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8742" name="AutoShape 22"/>
          <p:cNvSpPr>
            <a:spLocks noChangeArrowheads="1"/>
          </p:cNvSpPr>
          <p:nvPr/>
        </p:nvSpPr>
        <p:spPr bwMode="auto">
          <a:xfrm>
            <a:off x="6377034" y="1145508"/>
            <a:ext cx="1905000" cy="854075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8743" name="Text Box 23"/>
          <p:cNvSpPr txBox="1">
            <a:spLocks noChangeArrowheads="1"/>
          </p:cNvSpPr>
          <p:nvPr/>
        </p:nvSpPr>
        <p:spPr bwMode="auto">
          <a:xfrm>
            <a:off x="6432895" y="1344242"/>
            <a:ext cx="184913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dirty="0">
                <a:solidFill>
                  <a:srgbClr val="FFFFFF"/>
                </a:solidFill>
                <a:latin typeface="Tahoma" charset="0"/>
              </a:rPr>
              <a:t>Spectrum of fragments generated</a:t>
            </a:r>
          </a:p>
        </p:txBody>
      </p:sp>
      <p:sp>
        <p:nvSpPr>
          <p:cNvPr id="158744" name="AutoShape 24"/>
          <p:cNvSpPr>
            <a:spLocks noChangeArrowheads="1"/>
          </p:cNvSpPr>
          <p:nvPr/>
        </p:nvSpPr>
        <p:spPr bwMode="auto">
          <a:xfrm flipH="1" flipV="1">
            <a:off x="7605762" y="2767812"/>
            <a:ext cx="744648" cy="671771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158745" name="Group 25"/>
          <p:cNvGrpSpPr>
            <a:grpSpLocks/>
          </p:cNvGrpSpPr>
          <p:nvPr/>
        </p:nvGrpSpPr>
        <p:grpSpPr bwMode="auto">
          <a:xfrm>
            <a:off x="5715000" y="2895600"/>
            <a:ext cx="1447800" cy="1447800"/>
            <a:chOff x="1440" y="2208"/>
            <a:chExt cx="912" cy="912"/>
          </a:xfrm>
        </p:grpSpPr>
        <p:sp>
          <p:nvSpPr>
            <p:cNvPr id="158746" name="Line 26"/>
            <p:cNvSpPr>
              <a:spLocks noChangeShapeType="1"/>
            </p:cNvSpPr>
            <p:nvPr/>
          </p:nvSpPr>
          <p:spPr bwMode="auto">
            <a:xfrm>
              <a:off x="1536" y="230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47" name="Line 27"/>
            <p:cNvSpPr>
              <a:spLocks noChangeShapeType="1"/>
            </p:cNvSpPr>
            <p:nvPr/>
          </p:nvSpPr>
          <p:spPr bwMode="auto">
            <a:xfrm>
              <a:off x="1488" y="302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48" name="Line 28"/>
            <p:cNvSpPr>
              <a:spLocks noChangeShapeType="1"/>
            </p:cNvSpPr>
            <p:nvPr/>
          </p:nvSpPr>
          <p:spPr bwMode="auto">
            <a:xfrm flipV="1">
              <a:off x="163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49" name="Line 29"/>
            <p:cNvSpPr>
              <a:spLocks noChangeShapeType="1"/>
            </p:cNvSpPr>
            <p:nvPr/>
          </p:nvSpPr>
          <p:spPr bwMode="auto">
            <a:xfrm flipV="1">
              <a:off x="1728" y="259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50" name="Line 30"/>
            <p:cNvSpPr>
              <a:spLocks noChangeShapeType="1"/>
            </p:cNvSpPr>
            <p:nvPr/>
          </p:nvSpPr>
          <p:spPr bwMode="auto">
            <a:xfrm flipV="1">
              <a:off x="1824" y="2448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51" name="Line 31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52" name="Line 32"/>
            <p:cNvSpPr>
              <a:spLocks noChangeShapeType="1"/>
            </p:cNvSpPr>
            <p:nvPr/>
          </p:nvSpPr>
          <p:spPr bwMode="auto">
            <a:xfrm flipV="1">
              <a:off x="1920" y="2688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53" name="Rectangle 33"/>
            <p:cNvSpPr>
              <a:spLocks noChangeArrowheads="1"/>
            </p:cNvSpPr>
            <p:nvPr/>
          </p:nvSpPr>
          <p:spPr bwMode="auto">
            <a:xfrm>
              <a:off x="1440" y="2208"/>
              <a:ext cx="912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8754" name="AutoShape 34"/>
          <p:cNvSpPr>
            <a:spLocks noChangeArrowheads="1"/>
          </p:cNvSpPr>
          <p:nvPr/>
        </p:nvSpPr>
        <p:spPr bwMode="auto">
          <a:xfrm>
            <a:off x="3429000" y="3276600"/>
            <a:ext cx="2057400" cy="762000"/>
          </a:xfrm>
          <a:prstGeom prst="leftRightArrow">
            <a:avLst>
              <a:gd name="adj1" fmla="val 50000"/>
              <a:gd name="adj2" fmla="val 54000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8755" name="Text Box 35"/>
          <p:cNvSpPr txBox="1">
            <a:spLocks noChangeArrowheads="1"/>
          </p:cNvSpPr>
          <p:nvPr/>
        </p:nvSpPr>
        <p:spPr bwMode="auto">
          <a:xfrm>
            <a:off x="3810000" y="3429000"/>
            <a:ext cx="121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rgbClr val="FFFFFF"/>
                </a:solidFill>
                <a:latin typeface="Tahoma" charset="0"/>
              </a:rPr>
              <a:t>MATCH</a:t>
            </a:r>
          </a:p>
        </p:txBody>
      </p:sp>
      <p:grpSp>
        <p:nvGrpSpPr>
          <p:cNvPr id="158756" name="Group 36"/>
          <p:cNvGrpSpPr>
            <a:grpSpLocks/>
          </p:cNvGrpSpPr>
          <p:nvPr/>
        </p:nvGrpSpPr>
        <p:grpSpPr bwMode="auto">
          <a:xfrm>
            <a:off x="2133600" y="2273300"/>
            <a:ext cx="914400" cy="2819400"/>
            <a:chOff x="1392" y="1392"/>
            <a:chExt cx="576" cy="1776"/>
          </a:xfrm>
        </p:grpSpPr>
        <p:grpSp>
          <p:nvGrpSpPr>
            <p:cNvPr id="158757" name="Group 37"/>
            <p:cNvGrpSpPr>
              <a:grpSpLocks/>
            </p:cNvGrpSpPr>
            <p:nvPr/>
          </p:nvGrpSpPr>
          <p:grpSpPr bwMode="auto">
            <a:xfrm>
              <a:off x="1392" y="2016"/>
              <a:ext cx="576" cy="528"/>
              <a:chOff x="1440" y="2208"/>
              <a:chExt cx="912" cy="912"/>
            </a:xfrm>
          </p:grpSpPr>
          <p:sp>
            <p:nvSpPr>
              <p:cNvPr id="158758" name="Line 38"/>
              <p:cNvSpPr>
                <a:spLocks noChangeShapeType="1"/>
              </p:cNvSpPr>
              <p:nvPr/>
            </p:nvSpPr>
            <p:spPr bwMode="auto">
              <a:xfrm>
                <a:off x="1536" y="2304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59" name="Line 39"/>
              <p:cNvSpPr>
                <a:spLocks noChangeShapeType="1"/>
              </p:cNvSpPr>
              <p:nvPr/>
            </p:nvSpPr>
            <p:spPr bwMode="auto">
              <a:xfrm>
                <a:off x="1488" y="3024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0" name="Line 40"/>
              <p:cNvSpPr>
                <a:spLocks noChangeShapeType="1"/>
              </p:cNvSpPr>
              <p:nvPr/>
            </p:nvSpPr>
            <p:spPr bwMode="auto">
              <a:xfrm flipV="1">
                <a:off x="1632" y="292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1" name="Line 41"/>
              <p:cNvSpPr>
                <a:spLocks noChangeShapeType="1"/>
              </p:cNvSpPr>
              <p:nvPr/>
            </p:nvSpPr>
            <p:spPr bwMode="auto">
              <a:xfrm flipV="1">
                <a:off x="1728" y="2592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2" name="Line 42"/>
              <p:cNvSpPr>
                <a:spLocks noChangeShapeType="1"/>
              </p:cNvSpPr>
              <p:nvPr/>
            </p:nvSpPr>
            <p:spPr bwMode="auto">
              <a:xfrm flipV="1">
                <a:off x="1824" y="2448"/>
                <a:ext cx="0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3" name="Line 43"/>
              <p:cNvSpPr>
                <a:spLocks noChangeShapeType="1"/>
              </p:cNvSpPr>
              <p:nvPr/>
            </p:nvSpPr>
            <p:spPr bwMode="auto">
              <a:xfrm flipV="1">
                <a:off x="2064" y="2592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4" name="Line 44"/>
              <p:cNvSpPr>
                <a:spLocks noChangeShapeType="1"/>
              </p:cNvSpPr>
              <p:nvPr/>
            </p:nvSpPr>
            <p:spPr bwMode="auto">
              <a:xfrm flipV="1">
                <a:off x="1920" y="2688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65" name="Rectangle 45"/>
              <p:cNvSpPr>
                <a:spLocks noChangeArrowheads="1"/>
              </p:cNvSpPr>
              <p:nvPr/>
            </p:nvSpPr>
            <p:spPr bwMode="auto">
              <a:xfrm>
                <a:off x="1440" y="2208"/>
                <a:ext cx="912" cy="9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8766" name="Line 46"/>
            <p:cNvSpPr>
              <a:spLocks noChangeShapeType="1"/>
            </p:cNvSpPr>
            <p:nvPr/>
          </p:nvSpPr>
          <p:spPr bwMode="auto">
            <a:xfrm>
              <a:off x="1453" y="2696"/>
              <a:ext cx="0" cy="4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67" name="Line 47"/>
            <p:cNvSpPr>
              <a:spLocks noChangeShapeType="1"/>
            </p:cNvSpPr>
            <p:nvPr/>
          </p:nvSpPr>
          <p:spPr bwMode="auto">
            <a:xfrm>
              <a:off x="1422" y="3112"/>
              <a:ext cx="5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68" name="Line 48"/>
            <p:cNvSpPr>
              <a:spLocks noChangeShapeType="1"/>
            </p:cNvSpPr>
            <p:nvPr/>
          </p:nvSpPr>
          <p:spPr bwMode="auto">
            <a:xfrm flipV="1">
              <a:off x="1513" y="3057"/>
              <a:ext cx="0" cy="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69" name="Line 49"/>
            <p:cNvSpPr>
              <a:spLocks noChangeShapeType="1"/>
            </p:cNvSpPr>
            <p:nvPr/>
          </p:nvSpPr>
          <p:spPr bwMode="auto">
            <a:xfrm flipV="1">
              <a:off x="1574" y="2862"/>
              <a:ext cx="0" cy="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0" name="Line 50"/>
            <p:cNvSpPr>
              <a:spLocks noChangeShapeType="1"/>
            </p:cNvSpPr>
            <p:nvPr/>
          </p:nvSpPr>
          <p:spPr bwMode="auto">
            <a:xfrm flipV="1">
              <a:off x="1776" y="2779"/>
              <a:ext cx="0" cy="3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1" name="Line 51"/>
            <p:cNvSpPr>
              <a:spLocks noChangeShapeType="1"/>
            </p:cNvSpPr>
            <p:nvPr/>
          </p:nvSpPr>
          <p:spPr bwMode="auto">
            <a:xfrm flipV="1">
              <a:off x="1920" y="2862"/>
              <a:ext cx="0" cy="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2" name="Line 52"/>
            <p:cNvSpPr>
              <a:spLocks noChangeShapeType="1"/>
            </p:cNvSpPr>
            <p:nvPr/>
          </p:nvSpPr>
          <p:spPr bwMode="auto">
            <a:xfrm flipV="1">
              <a:off x="1695" y="2918"/>
              <a:ext cx="0" cy="1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3" name="Rectangle 53"/>
            <p:cNvSpPr>
              <a:spLocks noChangeArrowheads="1"/>
            </p:cNvSpPr>
            <p:nvPr/>
          </p:nvSpPr>
          <p:spPr bwMode="auto">
            <a:xfrm>
              <a:off x="1392" y="2640"/>
              <a:ext cx="576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774" name="Line 54"/>
            <p:cNvSpPr>
              <a:spLocks noChangeShapeType="1"/>
            </p:cNvSpPr>
            <p:nvPr/>
          </p:nvSpPr>
          <p:spPr bwMode="auto">
            <a:xfrm>
              <a:off x="1453" y="1448"/>
              <a:ext cx="0" cy="4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5" name="Line 55"/>
            <p:cNvSpPr>
              <a:spLocks noChangeShapeType="1"/>
            </p:cNvSpPr>
            <p:nvPr/>
          </p:nvSpPr>
          <p:spPr bwMode="auto">
            <a:xfrm>
              <a:off x="1422" y="1864"/>
              <a:ext cx="5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6" name="Line 56"/>
            <p:cNvSpPr>
              <a:spLocks noChangeShapeType="1"/>
            </p:cNvSpPr>
            <p:nvPr/>
          </p:nvSpPr>
          <p:spPr bwMode="auto">
            <a:xfrm flipV="1">
              <a:off x="1513" y="1809"/>
              <a:ext cx="0" cy="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7" name="Line 57"/>
            <p:cNvSpPr>
              <a:spLocks noChangeShapeType="1"/>
            </p:cNvSpPr>
            <p:nvPr/>
          </p:nvSpPr>
          <p:spPr bwMode="auto">
            <a:xfrm flipV="1">
              <a:off x="1574" y="1614"/>
              <a:ext cx="0" cy="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8" name="Line 58"/>
            <p:cNvSpPr>
              <a:spLocks noChangeShapeType="1"/>
            </p:cNvSpPr>
            <p:nvPr/>
          </p:nvSpPr>
          <p:spPr bwMode="auto">
            <a:xfrm flipH="1" flipV="1">
              <a:off x="1632" y="1632"/>
              <a:ext cx="3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9" name="Line 59"/>
            <p:cNvSpPr>
              <a:spLocks noChangeShapeType="1"/>
            </p:cNvSpPr>
            <p:nvPr/>
          </p:nvSpPr>
          <p:spPr bwMode="auto">
            <a:xfrm flipV="1">
              <a:off x="1786" y="1614"/>
              <a:ext cx="0" cy="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80" name="Line 60"/>
            <p:cNvSpPr>
              <a:spLocks noChangeShapeType="1"/>
            </p:cNvSpPr>
            <p:nvPr/>
          </p:nvSpPr>
          <p:spPr bwMode="auto">
            <a:xfrm flipV="1">
              <a:off x="1695" y="1670"/>
              <a:ext cx="0" cy="1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81" name="Rectangle 61"/>
            <p:cNvSpPr>
              <a:spLocks noChangeArrowheads="1"/>
            </p:cNvSpPr>
            <p:nvPr/>
          </p:nvSpPr>
          <p:spPr bwMode="auto">
            <a:xfrm>
              <a:off x="1392" y="1392"/>
              <a:ext cx="576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8782" name="Text Box 62"/>
          <p:cNvSpPr txBox="1">
            <a:spLocks noChangeArrowheads="1"/>
          </p:cNvSpPr>
          <p:nvPr/>
        </p:nvSpPr>
        <p:spPr bwMode="auto">
          <a:xfrm rot="16200000">
            <a:off x="1172369" y="3609182"/>
            <a:ext cx="16764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latin typeface="Tahoma" charset="0"/>
              </a:rPr>
              <a:t>Library</a:t>
            </a:r>
          </a:p>
        </p:txBody>
      </p:sp>
      <p:sp>
        <p:nvSpPr>
          <p:cNvPr id="158783" name="Rectangle 63"/>
          <p:cNvSpPr>
            <a:spLocks noChangeArrowheads="1"/>
          </p:cNvSpPr>
          <p:nvPr/>
        </p:nvSpPr>
        <p:spPr bwMode="auto">
          <a:xfrm>
            <a:off x="1828800" y="2286000"/>
            <a:ext cx="1371600" cy="2971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92" y="2054225"/>
            <a:ext cx="609247" cy="521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00" t="54958" r="59115" b="9625"/>
          <a:stretch/>
        </p:blipFill>
        <p:spPr>
          <a:xfrm>
            <a:off x="3744061" y="2023665"/>
            <a:ext cx="959339" cy="660400"/>
          </a:xfrm>
          <a:prstGeom prst="rect">
            <a:avLst/>
          </a:prstGeom>
        </p:spPr>
      </p:pic>
      <p:grpSp>
        <p:nvGrpSpPr>
          <p:cNvPr id="93" name="Group 25"/>
          <p:cNvGrpSpPr>
            <a:grpSpLocks/>
          </p:cNvGrpSpPr>
          <p:nvPr/>
        </p:nvGrpSpPr>
        <p:grpSpPr bwMode="auto">
          <a:xfrm>
            <a:off x="8278220" y="1232790"/>
            <a:ext cx="685800" cy="685800"/>
            <a:chOff x="1440" y="2208"/>
            <a:chExt cx="912" cy="912"/>
          </a:xfrm>
        </p:grpSpPr>
        <p:sp>
          <p:nvSpPr>
            <p:cNvPr id="94" name="Line 26"/>
            <p:cNvSpPr>
              <a:spLocks noChangeShapeType="1"/>
            </p:cNvSpPr>
            <p:nvPr/>
          </p:nvSpPr>
          <p:spPr bwMode="auto">
            <a:xfrm>
              <a:off x="1536" y="230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27"/>
            <p:cNvSpPr>
              <a:spLocks noChangeShapeType="1"/>
            </p:cNvSpPr>
            <p:nvPr/>
          </p:nvSpPr>
          <p:spPr bwMode="auto">
            <a:xfrm>
              <a:off x="1488" y="302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28"/>
            <p:cNvSpPr>
              <a:spLocks noChangeShapeType="1"/>
            </p:cNvSpPr>
            <p:nvPr/>
          </p:nvSpPr>
          <p:spPr bwMode="auto">
            <a:xfrm flipV="1">
              <a:off x="163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29"/>
            <p:cNvSpPr>
              <a:spLocks noChangeShapeType="1"/>
            </p:cNvSpPr>
            <p:nvPr/>
          </p:nvSpPr>
          <p:spPr bwMode="auto">
            <a:xfrm flipV="1">
              <a:off x="1728" y="259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30"/>
            <p:cNvSpPr>
              <a:spLocks noChangeShapeType="1"/>
            </p:cNvSpPr>
            <p:nvPr/>
          </p:nvSpPr>
          <p:spPr bwMode="auto">
            <a:xfrm flipV="1">
              <a:off x="1824" y="2448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31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32"/>
            <p:cNvSpPr>
              <a:spLocks noChangeShapeType="1"/>
            </p:cNvSpPr>
            <p:nvPr/>
          </p:nvSpPr>
          <p:spPr bwMode="auto">
            <a:xfrm flipV="1">
              <a:off x="1920" y="2688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Rectangle 33"/>
            <p:cNvSpPr>
              <a:spLocks noChangeArrowheads="1"/>
            </p:cNvSpPr>
            <p:nvPr/>
          </p:nvSpPr>
          <p:spPr bwMode="auto">
            <a:xfrm>
              <a:off x="1440" y="2208"/>
              <a:ext cx="912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" name="Text Box 5"/>
          <p:cNvSpPr txBox="1">
            <a:spLocks noChangeArrowheads="1"/>
          </p:cNvSpPr>
          <p:nvPr/>
        </p:nvSpPr>
        <p:spPr bwMode="auto">
          <a:xfrm>
            <a:off x="7245438" y="3944969"/>
            <a:ext cx="17989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chemeClr val="tx1"/>
                </a:solidFill>
                <a:latin typeface="Tahoma" charset="0"/>
              </a:rPr>
              <a:t>Experimental spectra</a:t>
            </a:r>
            <a:endParaRPr lang="en-GB" sz="2000" dirty="0">
              <a:solidFill>
                <a:schemeClr val="tx1"/>
              </a:solidFill>
              <a:latin typeface="Tahoma" charset="0"/>
            </a:endParaRPr>
          </a:p>
        </p:txBody>
      </p:sp>
      <p:grpSp>
        <p:nvGrpSpPr>
          <p:cNvPr id="103" name="Group 25"/>
          <p:cNvGrpSpPr>
            <a:grpSpLocks/>
          </p:cNvGrpSpPr>
          <p:nvPr/>
        </p:nvGrpSpPr>
        <p:grpSpPr bwMode="auto">
          <a:xfrm>
            <a:off x="8314315" y="1375466"/>
            <a:ext cx="685800" cy="685800"/>
            <a:chOff x="1440" y="2208"/>
            <a:chExt cx="912" cy="912"/>
          </a:xfrm>
        </p:grpSpPr>
        <p:sp>
          <p:nvSpPr>
            <p:cNvPr id="104" name="Line 26"/>
            <p:cNvSpPr>
              <a:spLocks noChangeShapeType="1"/>
            </p:cNvSpPr>
            <p:nvPr/>
          </p:nvSpPr>
          <p:spPr bwMode="auto">
            <a:xfrm>
              <a:off x="1536" y="230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27"/>
            <p:cNvSpPr>
              <a:spLocks noChangeShapeType="1"/>
            </p:cNvSpPr>
            <p:nvPr/>
          </p:nvSpPr>
          <p:spPr bwMode="auto">
            <a:xfrm>
              <a:off x="1488" y="302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28"/>
            <p:cNvSpPr>
              <a:spLocks noChangeShapeType="1"/>
            </p:cNvSpPr>
            <p:nvPr/>
          </p:nvSpPr>
          <p:spPr bwMode="auto">
            <a:xfrm flipV="1">
              <a:off x="163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29"/>
            <p:cNvSpPr>
              <a:spLocks noChangeShapeType="1"/>
            </p:cNvSpPr>
            <p:nvPr/>
          </p:nvSpPr>
          <p:spPr bwMode="auto">
            <a:xfrm flipV="1">
              <a:off x="1728" y="259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30"/>
            <p:cNvSpPr>
              <a:spLocks noChangeShapeType="1"/>
            </p:cNvSpPr>
            <p:nvPr/>
          </p:nvSpPr>
          <p:spPr bwMode="auto">
            <a:xfrm flipV="1">
              <a:off x="1824" y="2448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31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32"/>
            <p:cNvSpPr>
              <a:spLocks noChangeShapeType="1"/>
            </p:cNvSpPr>
            <p:nvPr/>
          </p:nvSpPr>
          <p:spPr bwMode="auto">
            <a:xfrm flipV="1">
              <a:off x="1920" y="2688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Rectangle 33"/>
            <p:cNvSpPr>
              <a:spLocks noChangeArrowheads="1"/>
            </p:cNvSpPr>
            <p:nvPr/>
          </p:nvSpPr>
          <p:spPr bwMode="auto">
            <a:xfrm>
              <a:off x="1440" y="2208"/>
              <a:ext cx="912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" name="Group 25"/>
          <p:cNvGrpSpPr>
            <a:grpSpLocks/>
          </p:cNvGrpSpPr>
          <p:nvPr/>
        </p:nvGrpSpPr>
        <p:grpSpPr bwMode="auto">
          <a:xfrm>
            <a:off x="8440647" y="1464000"/>
            <a:ext cx="685800" cy="685800"/>
            <a:chOff x="1440" y="2208"/>
            <a:chExt cx="912" cy="912"/>
          </a:xfrm>
        </p:grpSpPr>
        <p:sp>
          <p:nvSpPr>
            <p:cNvPr id="113" name="Line 26"/>
            <p:cNvSpPr>
              <a:spLocks noChangeShapeType="1"/>
            </p:cNvSpPr>
            <p:nvPr/>
          </p:nvSpPr>
          <p:spPr bwMode="auto">
            <a:xfrm>
              <a:off x="1536" y="230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27"/>
            <p:cNvSpPr>
              <a:spLocks noChangeShapeType="1"/>
            </p:cNvSpPr>
            <p:nvPr/>
          </p:nvSpPr>
          <p:spPr bwMode="auto">
            <a:xfrm>
              <a:off x="1488" y="302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28"/>
            <p:cNvSpPr>
              <a:spLocks noChangeShapeType="1"/>
            </p:cNvSpPr>
            <p:nvPr/>
          </p:nvSpPr>
          <p:spPr bwMode="auto">
            <a:xfrm flipV="1">
              <a:off x="163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29"/>
            <p:cNvSpPr>
              <a:spLocks noChangeShapeType="1"/>
            </p:cNvSpPr>
            <p:nvPr/>
          </p:nvSpPr>
          <p:spPr bwMode="auto">
            <a:xfrm flipV="1">
              <a:off x="1728" y="259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30"/>
            <p:cNvSpPr>
              <a:spLocks noChangeShapeType="1"/>
            </p:cNvSpPr>
            <p:nvPr/>
          </p:nvSpPr>
          <p:spPr bwMode="auto">
            <a:xfrm flipV="1">
              <a:off x="1824" y="2448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31"/>
            <p:cNvSpPr>
              <a:spLocks noChangeShapeType="1"/>
            </p:cNvSpPr>
            <p:nvPr/>
          </p:nvSpPr>
          <p:spPr bwMode="auto">
            <a:xfrm flipV="1">
              <a:off x="2064" y="259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32"/>
            <p:cNvSpPr>
              <a:spLocks noChangeShapeType="1"/>
            </p:cNvSpPr>
            <p:nvPr/>
          </p:nvSpPr>
          <p:spPr bwMode="auto">
            <a:xfrm flipV="1">
              <a:off x="1920" y="2688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Rectangle 33"/>
            <p:cNvSpPr>
              <a:spLocks noChangeArrowheads="1"/>
            </p:cNvSpPr>
            <p:nvPr/>
          </p:nvSpPr>
          <p:spPr bwMode="auto">
            <a:xfrm>
              <a:off x="1440" y="2208"/>
              <a:ext cx="912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475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609600" y="3276600"/>
            <a:ext cx="1222375" cy="906463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80" y="474269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Instrumentation</a:t>
            </a:r>
            <a:endParaRPr lang="en-US" sz="3600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57425" y="3251200"/>
            <a:ext cx="1222375" cy="906463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905250" y="3251200"/>
            <a:ext cx="1222375" cy="906463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553075" y="3251200"/>
            <a:ext cx="1222375" cy="906463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200900" y="3251200"/>
            <a:ext cx="1223963" cy="906463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62000" y="3429000"/>
            <a:ext cx="750205" cy="462307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charset="0"/>
              </a:rPr>
              <a:t>Inlet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362200" y="3276600"/>
            <a:ext cx="1097800" cy="831639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latin typeface="Times New Roman" charset="0"/>
              </a:rPr>
              <a:t>Ion</a:t>
            </a:r>
          </a:p>
          <a:p>
            <a:pPr eaLnBrk="0" hangingPunct="0"/>
            <a:r>
              <a:rPr lang="en-US" sz="2400">
                <a:latin typeface="Times New Roman" charset="0"/>
              </a:rPr>
              <a:t>Source</a:t>
            </a:r>
            <a:endParaRPr lang="en-US" sz="2400" b="1" i="1">
              <a:latin typeface="Helvetica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886200" y="3276600"/>
            <a:ext cx="1327286" cy="831639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dirty="0">
                <a:latin typeface="Times New Roman" charset="0"/>
              </a:rPr>
              <a:t>Mass </a:t>
            </a:r>
          </a:p>
          <a:p>
            <a:pPr eaLnBrk="0" hangingPunct="0"/>
            <a:r>
              <a:rPr lang="en-US" sz="2400" dirty="0">
                <a:latin typeface="Times New Roman" charset="0"/>
              </a:rPr>
              <a:t>Analyzer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496805" y="3517900"/>
            <a:ext cx="1250342" cy="462307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dirty="0">
                <a:latin typeface="Times New Roman" charset="0"/>
              </a:rPr>
              <a:t>Detector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239000" y="3276600"/>
            <a:ext cx="1149497" cy="831639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dirty="0">
                <a:latin typeface="Times New Roman" charset="0"/>
              </a:rPr>
              <a:t>Data</a:t>
            </a:r>
          </a:p>
          <a:p>
            <a:pPr eaLnBrk="0" hangingPunct="0"/>
            <a:r>
              <a:rPr lang="en-US" sz="2400" dirty="0">
                <a:latin typeface="Times New Roman" charset="0"/>
              </a:rPr>
              <a:t>System</a:t>
            </a:r>
            <a:endParaRPr lang="en-US" sz="2400" b="1" i="1" dirty="0">
              <a:latin typeface="Helvetica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851025" y="3724275"/>
            <a:ext cx="414338" cy="0"/>
          </a:xfrm>
          <a:prstGeom prst="line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3513138" y="3724275"/>
            <a:ext cx="346075" cy="0"/>
          </a:xfrm>
          <a:prstGeom prst="line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5176838" y="3724275"/>
            <a:ext cx="344487" cy="0"/>
          </a:xfrm>
          <a:prstGeom prst="line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6838950" y="3724275"/>
            <a:ext cx="344488" cy="0"/>
          </a:xfrm>
          <a:prstGeom prst="line">
            <a:avLst/>
          </a:prstGeom>
          <a:ln>
            <a:headEnd type="none" w="sm" len="sm"/>
            <a:tailEnd type="none" w="sm" len="sm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2957513" y="2692400"/>
            <a:ext cx="0" cy="554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V="1">
            <a:off x="4413250" y="2692400"/>
            <a:ext cx="0" cy="554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V="1">
            <a:off x="4551363" y="2692400"/>
            <a:ext cx="0" cy="554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V="1">
            <a:off x="6075363" y="2692400"/>
            <a:ext cx="0" cy="554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6213475" y="2574925"/>
            <a:ext cx="0" cy="673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2959100" y="2692400"/>
            <a:ext cx="14541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4552950" y="2692400"/>
            <a:ext cx="15224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 flipV="1">
            <a:off x="2819400" y="2574925"/>
            <a:ext cx="0" cy="673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>
            <a:off x="2820988" y="2573338"/>
            <a:ext cx="1522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4622800" y="2573338"/>
            <a:ext cx="1590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 flipV="1">
            <a:off x="4343400" y="2414588"/>
            <a:ext cx="0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V="1">
            <a:off x="4621213" y="2414588"/>
            <a:ext cx="0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2825750" y="1981200"/>
            <a:ext cx="3313113" cy="42862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2971800" y="1981200"/>
            <a:ext cx="2864716" cy="462307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dirty="0">
                <a:latin typeface="Times New Roman" charset="0"/>
              </a:rPr>
              <a:t>High Vacuum System</a:t>
            </a:r>
          </a:p>
        </p:txBody>
      </p:sp>
      <p:sp>
        <p:nvSpPr>
          <p:cNvPr id="31" name="Line 34"/>
          <p:cNvSpPr>
            <a:spLocks noChangeShapeType="1"/>
          </p:cNvSpPr>
          <p:nvPr/>
        </p:nvSpPr>
        <p:spPr bwMode="auto">
          <a:xfrm>
            <a:off x="1219200" y="4267200"/>
            <a:ext cx="1588" cy="198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209800" y="4495800"/>
            <a:ext cx="1270000" cy="514243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84138" tIns="41275" rIns="84138" bIns="41275">
            <a:spAutoFit/>
          </a:bodyPr>
          <a:lstStyle/>
          <a:p>
            <a:pPr marL="285750" indent="-285750" defTabSz="755650" eaLnBrk="0" hangingPunct="0">
              <a:buFont typeface="Arial"/>
              <a:buChar char="•"/>
            </a:pPr>
            <a:r>
              <a:rPr lang="en-US" sz="1400" dirty="0">
                <a:latin typeface="Times New Roman" charset="0"/>
              </a:rPr>
              <a:t>MALDI</a:t>
            </a:r>
          </a:p>
          <a:p>
            <a:pPr marL="285750" indent="-285750" defTabSz="755650" eaLnBrk="0" hangingPunct="0">
              <a:buFont typeface="Arial"/>
              <a:buChar char="•"/>
            </a:pPr>
            <a:r>
              <a:rPr lang="en-US" sz="1400" dirty="0" smtClean="0">
                <a:latin typeface="Times New Roman" charset="0"/>
              </a:rPr>
              <a:t>ESI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33" name="Rectangle 40"/>
          <p:cNvSpPr>
            <a:spLocks noChangeArrowheads="1"/>
          </p:cNvSpPr>
          <p:nvPr/>
        </p:nvSpPr>
        <p:spPr bwMode="auto">
          <a:xfrm>
            <a:off x="3694333" y="4465638"/>
            <a:ext cx="1721224" cy="1376018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4138" tIns="41275" rIns="84138" bIns="41275">
            <a:spAutoFit/>
          </a:bodyPr>
          <a:lstStyle/>
          <a:p>
            <a:pPr marL="285750" indent="-285750" defTabSz="755650" eaLnBrk="0" hangingPunct="0">
              <a:buSzPct val="100000"/>
              <a:buFont typeface="Wingdings" charset="2"/>
              <a:buChar char="Ø"/>
            </a:pPr>
            <a:r>
              <a:rPr lang="en-US" sz="1400" dirty="0">
                <a:latin typeface="Times New Roman" charset="0"/>
              </a:rPr>
              <a:t>Time of flight (TOF)</a:t>
            </a:r>
          </a:p>
          <a:p>
            <a:pPr marL="285750" indent="-285750" defTabSz="755650" eaLnBrk="0" hangingPunct="0">
              <a:buSzPct val="100000"/>
              <a:buFont typeface="Wingdings" charset="2"/>
              <a:buChar char="Ø"/>
            </a:pPr>
            <a:r>
              <a:rPr lang="en-US" sz="1400" dirty="0" err="1">
                <a:latin typeface="Times New Roman" charset="0"/>
              </a:rPr>
              <a:t>Quadrupole</a:t>
            </a:r>
            <a:endParaRPr lang="en-US" sz="1400" dirty="0">
              <a:latin typeface="Times New Roman" charset="0"/>
            </a:endParaRPr>
          </a:p>
          <a:p>
            <a:pPr marL="285750" indent="-285750" defTabSz="755650" eaLnBrk="0" hangingPunct="0">
              <a:buSzPct val="100000"/>
              <a:buFont typeface="Wingdings" charset="2"/>
              <a:buChar char="Ø"/>
            </a:pPr>
            <a:r>
              <a:rPr lang="en-US" sz="1400" dirty="0">
                <a:latin typeface="Times New Roman" charset="0"/>
              </a:rPr>
              <a:t>Ion Trap</a:t>
            </a:r>
          </a:p>
          <a:p>
            <a:pPr marL="285750" indent="-285750" defTabSz="755650" eaLnBrk="0" hangingPunct="0">
              <a:buSzPct val="100000"/>
              <a:buFont typeface="Wingdings" charset="2"/>
              <a:buChar char="Ø"/>
            </a:pPr>
            <a:r>
              <a:rPr lang="en-US" sz="1400" dirty="0">
                <a:latin typeface="Times New Roman" charset="0"/>
              </a:rPr>
              <a:t>Magnetic Sector</a:t>
            </a:r>
          </a:p>
          <a:p>
            <a:pPr marL="285750" indent="-285750" defTabSz="755650" eaLnBrk="0" hangingPunct="0">
              <a:buSzPct val="100000"/>
              <a:buFont typeface="Wingdings" charset="2"/>
              <a:buChar char="Ø"/>
            </a:pPr>
            <a:r>
              <a:rPr lang="en-US" sz="1400" dirty="0">
                <a:latin typeface="Times New Roman" charset="0"/>
              </a:rPr>
              <a:t>FTMS</a:t>
            </a:r>
            <a:endParaRPr lang="en-US" sz="1400" b="1" u="sng" dirty="0">
              <a:latin typeface="Helvetica" charset="0"/>
            </a:endParaRPr>
          </a:p>
        </p:txBody>
      </p:sp>
      <p:sp>
        <p:nvSpPr>
          <p:cNvPr id="34" name="Rectangle 41"/>
          <p:cNvSpPr>
            <a:spLocks noChangeArrowheads="1"/>
          </p:cNvSpPr>
          <p:nvPr/>
        </p:nvSpPr>
        <p:spPr bwMode="auto">
          <a:xfrm>
            <a:off x="5836515" y="4465638"/>
            <a:ext cx="2034934" cy="94513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84138" tIns="41275" rIns="84138" bIns="41275">
            <a:spAutoFit/>
          </a:bodyPr>
          <a:lstStyle/>
          <a:p>
            <a:pPr marL="285750" indent="-285750" defTabSz="755650" eaLnBrk="0" hangingPunct="0">
              <a:buFont typeface="Arial"/>
              <a:buChar char="•"/>
            </a:pPr>
            <a:r>
              <a:rPr lang="en-US" sz="1400" dirty="0" err="1">
                <a:latin typeface="Times New Roman" charset="0"/>
              </a:rPr>
              <a:t>Microchannel</a:t>
            </a:r>
            <a:r>
              <a:rPr lang="en-US" sz="1400" dirty="0">
                <a:latin typeface="Times New Roman" charset="0"/>
              </a:rPr>
              <a:t> Plate</a:t>
            </a:r>
          </a:p>
          <a:p>
            <a:pPr marL="285750" indent="-285750" defTabSz="755650" eaLnBrk="0" hangingPunct="0">
              <a:buFont typeface="Arial"/>
              <a:buChar char="•"/>
            </a:pPr>
            <a:r>
              <a:rPr lang="en-US" sz="1400" dirty="0">
                <a:latin typeface="Times New Roman" charset="0"/>
              </a:rPr>
              <a:t>Electron Multiplier</a:t>
            </a:r>
          </a:p>
          <a:p>
            <a:pPr marL="285750" indent="-285750" defTabSz="755650" eaLnBrk="0" hangingPunct="0">
              <a:buFont typeface="Arial"/>
              <a:buChar char="•"/>
            </a:pPr>
            <a:r>
              <a:rPr lang="en-US" sz="1400" dirty="0">
                <a:latin typeface="Times New Roman" charset="0"/>
              </a:rPr>
              <a:t>Hybrid with photomultiplier</a:t>
            </a: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533400" y="4572000"/>
            <a:ext cx="1511300" cy="1068241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4138" tIns="41275" rIns="84138" bIns="41275">
            <a:spAutoFit/>
          </a:bodyPr>
          <a:lstStyle/>
          <a:p>
            <a:pPr marL="285750" indent="-285750" defTabSz="755650" eaLnBrk="0" hangingPunct="0">
              <a:buFont typeface="Arial"/>
              <a:buChar char="•"/>
            </a:pPr>
            <a:r>
              <a:rPr lang="en-US" sz="1600" dirty="0">
                <a:latin typeface="Times New Roman" charset="0"/>
              </a:rPr>
              <a:t>HPLC</a:t>
            </a:r>
          </a:p>
          <a:p>
            <a:pPr marL="285750" indent="-285750" defTabSz="755650" eaLnBrk="0" hangingPunct="0">
              <a:buFont typeface="Arial"/>
              <a:buChar char="•"/>
            </a:pPr>
            <a:r>
              <a:rPr lang="en-US" sz="1600" dirty="0">
                <a:latin typeface="Times New Roman" charset="0"/>
              </a:rPr>
              <a:t>Flow injection</a:t>
            </a:r>
          </a:p>
          <a:p>
            <a:pPr marL="285750" indent="-285750" defTabSz="755650" eaLnBrk="0" hangingPunct="0">
              <a:buFont typeface="Arial"/>
              <a:buChar char="•"/>
            </a:pPr>
            <a:r>
              <a:rPr lang="en-US" sz="1600" dirty="0">
                <a:latin typeface="Times New Roman" charset="0"/>
              </a:rPr>
              <a:t>Sample plate</a:t>
            </a:r>
          </a:p>
        </p:txBody>
      </p:sp>
    </p:spTree>
    <p:extLst>
      <p:ext uri="{BB962C8B-B14F-4D97-AF65-F5344CB8AC3E}">
        <p14:creationId xmlns:p14="http://schemas.microsoft.com/office/powerpoint/2010/main" val="366763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2" name="Text Box 114"/>
          <p:cNvSpPr txBox="1">
            <a:spLocks noChangeArrowheads="1"/>
          </p:cNvSpPr>
          <p:nvPr/>
        </p:nvSpPr>
        <p:spPr bwMode="auto">
          <a:xfrm>
            <a:off x="-253038" y="1426602"/>
            <a:ext cx="4953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Electrospray </a:t>
            </a:r>
            <a:r>
              <a:rPr lang="en-US" sz="2000" b="1" dirty="0" smtClean="0">
                <a:solidFill>
                  <a:srgbClr val="0000FF"/>
                </a:solidFill>
              </a:rPr>
              <a:t>ionization</a:t>
            </a:r>
            <a:endParaRPr lang="en-US" sz="2000" b="1" dirty="0">
              <a:solidFill>
                <a:srgbClr val="0000FF"/>
              </a:solidFill>
              <a:latin typeface="Times New Roman" charset="0"/>
            </a:endParaRPr>
          </a:p>
        </p:txBody>
      </p:sp>
      <p:grpSp>
        <p:nvGrpSpPr>
          <p:cNvPr id="12403" name="Group 115"/>
          <p:cNvGrpSpPr>
            <a:grpSpLocks/>
          </p:cNvGrpSpPr>
          <p:nvPr/>
        </p:nvGrpSpPr>
        <p:grpSpPr bwMode="auto">
          <a:xfrm>
            <a:off x="-501385" y="340583"/>
            <a:ext cx="9327326" cy="1497013"/>
            <a:chOff x="528" y="-367"/>
            <a:chExt cx="5555" cy="943"/>
          </a:xfrm>
        </p:grpSpPr>
        <p:sp>
          <p:nvSpPr>
            <p:cNvPr id="12404" name="Text Box 116"/>
            <p:cNvSpPr txBox="1">
              <a:spLocks noChangeArrowheads="1"/>
            </p:cNvSpPr>
            <p:nvPr/>
          </p:nvSpPr>
          <p:spPr bwMode="auto">
            <a:xfrm>
              <a:off x="1091" y="-367"/>
              <a:ext cx="4992" cy="5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</a:rPr>
                <a:t>Ion Sources make ions from sample molecules</a:t>
              </a:r>
              <a:r>
                <a:rPr lang="en-US" sz="2400" dirty="0">
                  <a:solidFill>
                    <a:schemeClr val="bg2">
                      <a:lumMod val="75000"/>
                    </a:schemeClr>
                  </a:solidFill>
                  <a:latin typeface="Times New Roman" charset="0"/>
                </a:rPr>
                <a:t/>
              </a:r>
              <a:br>
                <a:rPr lang="en-US" sz="2400" dirty="0">
                  <a:solidFill>
                    <a:schemeClr val="bg2">
                      <a:lumMod val="75000"/>
                    </a:schemeClr>
                  </a:solidFill>
                  <a:latin typeface="Times New Roman" charset="0"/>
                </a:rPr>
              </a:br>
              <a:r>
                <a:rPr lang="en-US" sz="2400" dirty="0">
                  <a:solidFill>
                    <a:schemeClr val="bg2">
                      <a:lumMod val="75000"/>
                    </a:schemeClr>
                  </a:solidFill>
                </a:rPr>
                <a:t>(Ions are easier to detect than neutral molecules.)</a:t>
              </a:r>
            </a:p>
          </p:txBody>
        </p:sp>
        <p:sp>
          <p:nvSpPr>
            <p:cNvPr id="12405" name="Rectangle 117"/>
            <p:cNvSpPr>
              <a:spLocks noChangeArrowheads="1"/>
            </p:cNvSpPr>
            <p:nvPr/>
          </p:nvSpPr>
          <p:spPr bwMode="auto">
            <a:xfrm>
              <a:off x="528" y="288"/>
              <a:ext cx="480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851549"/>
              </p:ext>
            </p:extLst>
          </p:nvPr>
        </p:nvGraphicFramePr>
        <p:xfrm>
          <a:off x="4933439" y="2051853"/>
          <a:ext cx="2120900" cy="376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9" name="Photo Editor Photo" r:id="rId3" imgW="2438095" imgH="4334480" progId="MSPhotoEd.3">
                  <p:embed/>
                </p:oleObj>
              </mc:Choice>
              <mc:Fallback>
                <p:oleObj name="Photo Editor Photo" r:id="rId3" imgW="2438095" imgH="43344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439" y="2051853"/>
                        <a:ext cx="2120900" cy="376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" name="Line 6"/>
          <p:cNvSpPr>
            <a:spLocks noChangeShapeType="1"/>
          </p:cNvSpPr>
          <p:nvPr/>
        </p:nvSpPr>
        <p:spPr bwMode="auto">
          <a:xfrm>
            <a:off x="8635112" y="2347479"/>
            <a:ext cx="0" cy="3276600"/>
          </a:xfrm>
          <a:prstGeom prst="line">
            <a:avLst/>
          </a:prstGeom>
          <a:noFill/>
          <a:ln w="38100">
            <a:solidFill>
              <a:srgbClr val="3F000B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/>
          </a:p>
        </p:txBody>
      </p:sp>
      <p:sp>
        <p:nvSpPr>
          <p:cNvPr id="124" name="Text Box 7"/>
          <p:cNvSpPr txBox="1">
            <a:spLocks noChangeArrowheads="1"/>
          </p:cNvSpPr>
          <p:nvPr/>
        </p:nvSpPr>
        <p:spPr bwMode="auto">
          <a:xfrm>
            <a:off x="7911212" y="3549216"/>
            <a:ext cx="914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3F000B"/>
                </a:solidFill>
              </a:rPr>
              <a:t>MH</a:t>
            </a:r>
            <a:r>
              <a:rPr lang="en-US" sz="1400" baseline="30000">
                <a:solidFill>
                  <a:srgbClr val="3F000B"/>
                </a:solidFill>
              </a:rPr>
              <a:t>+</a:t>
            </a:r>
            <a:endParaRPr lang="en-US" sz="1400">
              <a:solidFill>
                <a:srgbClr val="CC0000"/>
              </a:solidFill>
            </a:endParaRPr>
          </a:p>
        </p:txBody>
      </p:sp>
      <p:sp>
        <p:nvSpPr>
          <p:cNvPr id="125" name="Text Box 9"/>
          <p:cNvSpPr txBox="1">
            <a:spLocks noChangeArrowheads="1"/>
          </p:cNvSpPr>
          <p:nvPr/>
        </p:nvSpPr>
        <p:spPr bwMode="auto">
          <a:xfrm>
            <a:off x="5706170" y="6144877"/>
            <a:ext cx="8810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solidFill>
                  <a:srgbClr val="3F000B"/>
                </a:solidFill>
              </a:rPr>
              <a:t>+/- 20 kV</a:t>
            </a:r>
            <a:endParaRPr lang="en-US" sz="1400">
              <a:solidFill>
                <a:srgbClr val="3F000B"/>
              </a:solidFill>
              <a:latin typeface="Times New Roman" charset="0"/>
            </a:endParaRPr>
          </a:p>
        </p:txBody>
      </p:sp>
      <p:sp>
        <p:nvSpPr>
          <p:cNvPr id="126" name="Line 10"/>
          <p:cNvSpPr>
            <a:spLocks noChangeShapeType="1"/>
          </p:cNvSpPr>
          <p:nvPr/>
        </p:nvSpPr>
        <p:spPr bwMode="auto">
          <a:xfrm flipH="1" flipV="1">
            <a:off x="5739512" y="5759016"/>
            <a:ext cx="152400" cy="381000"/>
          </a:xfrm>
          <a:prstGeom prst="line">
            <a:avLst/>
          </a:prstGeom>
          <a:noFill/>
          <a:ln w="12700">
            <a:solidFill>
              <a:srgbClr val="3F0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/>
          </a:p>
        </p:txBody>
      </p:sp>
      <p:sp>
        <p:nvSpPr>
          <p:cNvPr id="127" name="Text Box 11"/>
          <p:cNvSpPr txBox="1">
            <a:spLocks noChangeArrowheads="1"/>
          </p:cNvSpPr>
          <p:nvPr/>
        </p:nvSpPr>
        <p:spPr bwMode="auto">
          <a:xfrm>
            <a:off x="8025512" y="5638800"/>
            <a:ext cx="1600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3F000B"/>
                </a:solidFill>
              </a:rPr>
              <a:t>Grid (0 V)</a:t>
            </a:r>
            <a:endParaRPr lang="en-US" sz="1400"/>
          </a:p>
        </p:txBody>
      </p:sp>
      <p:sp>
        <p:nvSpPr>
          <p:cNvPr id="128" name="Line 12"/>
          <p:cNvSpPr>
            <a:spLocks noChangeShapeType="1"/>
          </p:cNvSpPr>
          <p:nvPr/>
        </p:nvSpPr>
        <p:spPr bwMode="auto">
          <a:xfrm>
            <a:off x="7647656" y="3997785"/>
            <a:ext cx="1219200" cy="0"/>
          </a:xfrm>
          <a:prstGeom prst="line">
            <a:avLst/>
          </a:prstGeom>
          <a:noFill/>
          <a:ln w="12700">
            <a:solidFill>
              <a:srgbClr val="3F0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/>
          </a:p>
        </p:txBody>
      </p:sp>
      <p:sp>
        <p:nvSpPr>
          <p:cNvPr id="129" name="Text Box 13"/>
          <p:cNvSpPr txBox="1">
            <a:spLocks noChangeArrowheads="1"/>
          </p:cNvSpPr>
          <p:nvPr/>
        </p:nvSpPr>
        <p:spPr bwMode="auto">
          <a:xfrm>
            <a:off x="6349112" y="1975473"/>
            <a:ext cx="228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>
                <a:solidFill>
                  <a:srgbClr val="3F000B"/>
                </a:solidFill>
              </a:rPr>
              <a:t>Sample  plate</a:t>
            </a:r>
            <a:endParaRPr lang="en-US" sz="1400" dirty="0"/>
          </a:p>
        </p:txBody>
      </p:sp>
      <p:sp>
        <p:nvSpPr>
          <p:cNvPr id="130" name="Line 14"/>
          <p:cNvSpPr>
            <a:spLocks noChangeShapeType="1"/>
          </p:cNvSpPr>
          <p:nvPr/>
        </p:nvSpPr>
        <p:spPr bwMode="auto">
          <a:xfrm flipH="1">
            <a:off x="5372100" y="2283250"/>
            <a:ext cx="1295400" cy="685800"/>
          </a:xfrm>
          <a:prstGeom prst="line">
            <a:avLst/>
          </a:prstGeom>
          <a:noFill/>
          <a:ln w="19050">
            <a:solidFill>
              <a:srgbClr val="3F0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/>
          </a:p>
        </p:txBody>
      </p:sp>
      <p:sp>
        <p:nvSpPr>
          <p:cNvPr id="131" name="Line 15"/>
          <p:cNvSpPr>
            <a:spLocks noChangeShapeType="1"/>
          </p:cNvSpPr>
          <p:nvPr/>
        </p:nvSpPr>
        <p:spPr bwMode="auto">
          <a:xfrm flipH="1">
            <a:off x="5505101" y="2780038"/>
            <a:ext cx="1694723" cy="1307354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/>
          </a:p>
        </p:txBody>
      </p:sp>
      <p:cxnSp>
        <p:nvCxnSpPr>
          <p:cNvPr id="3" name="Straight Connector 2"/>
          <p:cNvCxnSpPr/>
          <p:nvPr/>
        </p:nvCxnSpPr>
        <p:spPr>
          <a:xfrm>
            <a:off x="5077347" y="1486480"/>
            <a:ext cx="26814" cy="537152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 Box 3"/>
          <p:cNvSpPr txBox="1">
            <a:spLocks noChangeArrowheads="1"/>
          </p:cNvSpPr>
          <p:nvPr/>
        </p:nvSpPr>
        <p:spPr bwMode="auto">
          <a:xfrm>
            <a:off x="6807355" y="2472261"/>
            <a:ext cx="1219200" cy="307777"/>
          </a:xfrm>
          <a:prstGeom prst="rect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CC0000"/>
                </a:solidFill>
              </a:rPr>
              <a:t> </a:t>
            </a:r>
            <a:r>
              <a:rPr lang="en-US" sz="1400" b="1">
                <a:solidFill>
                  <a:srgbClr val="3F000B"/>
                </a:solidFill>
              </a:rPr>
              <a:t>Laser</a:t>
            </a:r>
            <a:endParaRPr lang="en-US" sz="1400">
              <a:solidFill>
                <a:srgbClr val="3F000B"/>
              </a:solidFill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62873" y="2070607"/>
            <a:ext cx="4929498" cy="3131055"/>
            <a:chOff x="993" y="1248"/>
            <a:chExt cx="4465" cy="2181"/>
          </a:xfrm>
        </p:grpSpPr>
        <p:sp>
          <p:nvSpPr>
            <p:cNvPr id="12293" name="Oval 5"/>
            <p:cNvSpPr>
              <a:spLocks noChangeArrowheads="1"/>
            </p:cNvSpPr>
            <p:nvPr/>
          </p:nvSpPr>
          <p:spPr bwMode="auto">
            <a:xfrm>
              <a:off x="2931" y="2160"/>
              <a:ext cx="1974" cy="448"/>
            </a:xfrm>
            <a:prstGeom prst="ellipse">
              <a:avLst/>
            </a:prstGeom>
            <a:solidFill>
              <a:srgbClr val="D1EBF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294" name="Group 6"/>
            <p:cNvGrpSpPr>
              <a:grpSpLocks/>
            </p:cNvGrpSpPr>
            <p:nvPr/>
          </p:nvGrpSpPr>
          <p:grpSpPr bwMode="auto">
            <a:xfrm>
              <a:off x="2799" y="2312"/>
              <a:ext cx="189" cy="143"/>
              <a:chOff x="2369" y="2349"/>
              <a:chExt cx="189" cy="143"/>
            </a:xfrm>
          </p:grpSpPr>
          <p:sp>
            <p:nvSpPr>
              <p:cNvPr id="12295" name="Rectangle 7"/>
              <p:cNvSpPr>
                <a:spLocks noChangeArrowheads="1"/>
              </p:cNvSpPr>
              <p:nvPr/>
            </p:nvSpPr>
            <p:spPr bwMode="auto">
              <a:xfrm>
                <a:off x="2390" y="2349"/>
                <a:ext cx="139" cy="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6868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6" name="Freeform 8"/>
              <p:cNvSpPr>
                <a:spLocks/>
              </p:cNvSpPr>
              <p:nvPr/>
            </p:nvSpPr>
            <p:spPr bwMode="auto">
              <a:xfrm>
                <a:off x="2369" y="2351"/>
                <a:ext cx="49" cy="139"/>
              </a:xfrm>
              <a:custGeom>
                <a:avLst/>
                <a:gdLst>
                  <a:gd name="T0" fmla="*/ 20 w 49"/>
                  <a:gd name="T1" fmla="*/ 0 h 139"/>
                  <a:gd name="T2" fmla="*/ 11 w 49"/>
                  <a:gd name="T3" fmla="*/ 0 h 139"/>
                  <a:gd name="T4" fmla="*/ 6 w 49"/>
                  <a:gd name="T5" fmla="*/ 8 h 139"/>
                  <a:gd name="T6" fmla="*/ 5 w 49"/>
                  <a:gd name="T7" fmla="*/ 16 h 139"/>
                  <a:gd name="T8" fmla="*/ 3 w 49"/>
                  <a:gd name="T9" fmla="*/ 25 h 139"/>
                  <a:gd name="T10" fmla="*/ 2 w 49"/>
                  <a:gd name="T11" fmla="*/ 33 h 139"/>
                  <a:gd name="T12" fmla="*/ 2 w 49"/>
                  <a:gd name="T13" fmla="*/ 42 h 139"/>
                  <a:gd name="T14" fmla="*/ 2 w 49"/>
                  <a:gd name="T15" fmla="*/ 50 h 139"/>
                  <a:gd name="T16" fmla="*/ 2 w 49"/>
                  <a:gd name="T17" fmla="*/ 59 h 139"/>
                  <a:gd name="T18" fmla="*/ 0 w 49"/>
                  <a:gd name="T19" fmla="*/ 67 h 139"/>
                  <a:gd name="T20" fmla="*/ 0 w 49"/>
                  <a:gd name="T21" fmla="*/ 76 h 139"/>
                  <a:gd name="T22" fmla="*/ 0 w 49"/>
                  <a:gd name="T23" fmla="*/ 84 h 139"/>
                  <a:gd name="T24" fmla="*/ 0 w 49"/>
                  <a:gd name="T25" fmla="*/ 92 h 139"/>
                  <a:gd name="T26" fmla="*/ 0 w 49"/>
                  <a:gd name="T27" fmla="*/ 101 h 139"/>
                  <a:gd name="T28" fmla="*/ 0 w 49"/>
                  <a:gd name="T29" fmla="*/ 109 h 139"/>
                  <a:gd name="T30" fmla="*/ 0 w 49"/>
                  <a:gd name="T31" fmla="*/ 118 h 139"/>
                  <a:gd name="T32" fmla="*/ 0 w 49"/>
                  <a:gd name="T33" fmla="*/ 126 h 139"/>
                  <a:gd name="T34" fmla="*/ 5 w 49"/>
                  <a:gd name="T35" fmla="*/ 135 h 139"/>
                  <a:gd name="T36" fmla="*/ 14 w 49"/>
                  <a:gd name="T37" fmla="*/ 138 h 139"/>
                  <a:gd name="T38" fmla="*/ 23 w 49"/>
                  <a:gd name="T39" fmla="*/ 138 h 139"/>
                  <a:gd name="T40" fmla="*/ 26 w 49"/>
                  <a:gd name="T41" fmla="*/ 129 h 139"/>
                  <a:gd name="T42" fmla="*/ 29 w 49"/>
                  <a:gd name="T43" fmla="*/ 121 h 139"/>
                  <a:gd name="T44" fmla="*/ 32 w 49"/>
                  <a:gd name="T45" fmla="*/ 112 h 139"/>
                  <a:gd name="T46" fmla="*/ 39 w 49"/>
                  <a:gd name="T47" fmla="*/ 99 h 139"/>
                  <a:gd name="T48" fmla="*/ 44 w 49"/>
                  <a:gd name="T49" fmla="*/ 90 h 139"/>
                  <a:gd name="T50" fmla="*/ 47 w 49"/>
                  <a:gd name="T51" fmla="*/ 79 h 139"/>
                  <a:gd name="T52" fmla="*/ 48 w 49"/>
                  <a:gd name="T53" fmla="*/ 71 h 139"/>
                  <a:gd name="T54" fmla="*/ 48 w 49"/>
                  <a:gd name="T55" fmla="*/ 60 h 139"/>
                  <a:gd name="T56" fmla="*/ 48 w 49"/>
                  <a:gd name="T57" fmla="*/ 50 h 139"/>
                  <a:gd name="T58" fmla="*/ 47 w 49"/>
                  <a:gd name="T59" fmla="*/ 40 h 139"/>
                  <a:gd name="T60" fmla="*/ 45 w 49"/>
                  <a:gd name="T61" fmla="*/ 31 h 139"/>
                  <a:gd name="T62" fmla="*/ 41 w 49"/>
                  <a:gd name="T63" fmla="*/ 23 h 139"/>
                  <a:gd name="T64" fmla="*/ 32 w 49"/>
                  <a:gd name="T65" fmla="*/ 16 h 139"/>
                  <a:gd name="T66" fmla="*/ 27 w 49"/>
                  <a:gd name="T67" fmla="*/ 8 h 139"/>
                  <a:gd name="T68" fmla="*/ 26 w 49"/>
                  <a:gd name="T6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" h="139">
                    <a:moveTo>
                      <a:pt x="26" y="0"/>
                    </a:moveTo>
                    <a:lnTo>
                      <a:pt x="20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8" y="3"/>
                    </a:lnTo>
                    <a:lnTo>
                      <a:pt x="6" y="8"/>
                    </a:lnTo>
                    <a:lnTo>
                      <a:pt x="6" y="12"/>
                    </a:lnTo>
                    <a:lnTo>
                      <a:pt x="5" y="16"/>
                    </a:lnTo>
                    <a:lnTo>
                      <a:pt x="3" y="20"/>
                    </a:lnTo>
                    <a:lnTo>
                      <a:pt x="3" y="25"/>
                    </a:lnTo>
                    <a:lnTo>
                      <a:pt x="2" y="29"/>
                    </a:lnTo>
                    <a:lnTo>
                      <a:pt x="2" y="33"/>
                    </a:lnTo>
                    <a:lnTo>
                      <a:pt x="2" y="37"/>
                    </a:lnTo>
                    <a:lnTo>
                      <a:pt x="2" y="42"/>
                    </a:lnTo>
                    <a:lnTo>
                      <a:pt x="2" y="46"/>
                    </a:lnTo>
                    <a:lnTo>
                      <a:pt x="2" y="50"/>
                    </a:lnTo>
                    <a:lnTo>
                      <a:pt x="2" y="54"/>
                    </a:lnTo>
                    <a:lnTo>
                      <a:pt x="2" y="59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0" y="76"/>
                    </a:lnTo>
                    <a:lnTo>
                      <a:pt x="0" y="79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2"/>
                    </a:lnTo>
                    <a:lnTo>
                      <a:pt x="0" y="96"/>
                    </a:lnTo>
                    <a:lnTo>
                      <a:pt x="0" y="101"/>
                    </a:lnTo>
                    <a:lnTo>
                      <a:pt x="0" y="105"/>
                    </a:lnTo>
                    <a:lnTo>
                      <a:pt x="0" y="109"/>
                    </a:lnTo>
                    <a:lnTo>
                      <a:pt x="0" y="113"/>
                    </a:lnTo>
                    <a:lnTo>
                      <a:pt x="0" y="118"/>
                    </a:lnTo>
                    <a:lnTo>
                      <a:pt x="0" y="122"/>
                    </a:lnTo>
                    <a:lnTo>
                      <a:pt x="0" y="126"/>
                    </a:lnTo>
                    <a:lnTo>
                      <a:pt x="2" y="130"/>
                    </a:lnTo>
                    <a:lnTo>
                      <a:pt x="5" y="135"/>
                    </a:lnTo>
                    <a:lnTo>
                      <a:pt x="9" y="138"/>
                    </a:lnTo>
                    <a:lnTo>
                      <a:pt x="14" y="138"/>
                    </a:lnTo>
                    <a:lnTo>
                      <a:pt x="18" y="138"/>
                    </a:lnTo>
                    <a:lnTo>
                      <a:pt x="23" y="138"/>
                    </a:lnTo>
                    <a:lnTo>
                      <a:pt x="24" y="133"/>
                    </a:lnTo>
                    <a:lnTo>
                      <a:pt x="26" y="129"/>
                    </a:lnTo>
                    <a:lnTo>
                      <a:pt x="27" y="124"/>
                    </a:lnTo>
                    <a:lnTo>
                      <a:pt x="29" y="121"/>
                    </a:lnTo>
                    <a:lnTo>
                      <a:pt x="30" y="116"/>
                    </a:lnTo>
                    <a:lnTo>
                      <a:pt x="32" y="112"/>
                    </a:lnTo>
                    <a:lnTo>
                      <a:pt x="35" y="107"/>
                    </a:lnTo>
                    <a:lnTo>
                      <a:pt x="39" y="99"/>
                    </a:lnTo>
                    <a:lnTo>
                      <a:pt x="42" y="93"/>
                    </a:lnTo>
                    <a:lnTo>
                      <a:pt x="44" y="90"/>
                    </a:lnTo>
                    <a:lnTo>
                      <a:pt x="47" y="85"/>
                    </a:lnTo>
                    <a:lnTo>
                      <a:pt x="47" y="79"/>
                    </a:lnTo>
                    <a:lnTo>
                      <a:pt x="48" y="76"/>
                    </a:lnTo>
                    <a:lnTo>
                      <a:pt x="48" y="71"/>
                    </a:lnTo>
                    <a:lnTo>
                      <a:pt x="48" y="65"/>
                    </a:lnTo>
                    <a:lnTo>
                      <a:pt x="48" y="60"/>
                    </a:lnTo>
                    <a:lnTo>
                      <a:pt x="48" y="56"/>
                    </a:lnTo>
                    <a:lnTo>
                      <a:pt x="48" y="50"/>
                    </a:lnTo>
                    <a:lnTo>
                      <a:pt x="48" y="46"/>
                    </a:lnTo>
                    <a:lnTo>
                      <a:pt x="47" y="40"/>
                    </a:lnTo>
                    <a:lnTo>
                      <a:pt x="45" y="36"/>
                    </a:lnTo>
                    <a:lnTo>
                      <a:pt x="45" y="31"/>
                    </a:lnTo>
                    <a:lnTo>
                      <a:pt x="44" y="28"/>
                    </a:lnTo>
                    <a:lnTo>
                      <a:pt x="41" y="23"/>
                    </a:lnTo>
                    <a:lnTo>
                      <a:pt x="36" y="19"/>
                    </a:lnTo>
                    <a:lnTo>
                      <a:pt x="32" y="16"/>
                    </a:lnTo>
                    <a:lnTo>
                      <a:pt x="30" y="12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6" y="0"/>
                    </a:lnTo>
                  </a:path>
                </a:pathLst>
              </a:custGeom>
              <a:noFill/>
              <a:ln w="12700" cap="rnd" cmpd="sng">
                <a:solidFill>
                  <a:srgbClr val="86868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86868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7" name="Oval 9"/>
              <p:cNvSpPr>
                <a:spLocks noChangeArrowheads="1"/>
              </p:cNvSpPr>
              <p:nvPr/>
            </p:nvSpPr>
            <p:spPr bwMode="auto">
              <a:xfrm>
                <a:off x="2520" y="2349"/>
                <a:ext cx="38" cy="14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298" name="Rectangle 10"/>
            <p:cNvSpPr>
              <a:spLocks noChangeArrowheads="1"/>
            </p:cNvSpPr>
            <p:nvPr/>
          </p:nvSpPr>
          <p:spPr bwMode="auto">
            <a:xfrm>
              <a:off x="4226" y="1907"/>
              <a:ext cx="1222" cy="8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9" name="Oval 11"/>
            <p:cNvSpPr>
              <a:spLocks noChangeArrowheads="1"/>
            </p:cNvSpPr>
            <p:nvPr/>
          </p:nvSpPr>
          <p:spPr bwMode="auto">
            <a:xfrm>
              <a:off x="4758" y="2296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 flipH="1">
              <a:off x="1700" y="2202"/>
              <a:ext cx="11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 flipH="1">
              <a:off x="1699" y="2577"/>
              <a:ext cx="116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Line 14"/>
            <p:cNvSpPr>
              <a:spLocks noChangeShapeType="1"/>
            </p:cNvSpPr>
            <p:nvPr/>
          </p:nvSpPr>
          <p:spPr bwMode="auto">
            <a:xfrm flipV="1">
              <a:off x="1637" y="2316"/>
              <a:ext cx="115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>
              <a:off x="1638" y="2455"/>
              <a:ext cx="1167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auto">
            <a:xfrm>
              <a:off x="2928" y="2304"/>
              <a:ext cx="40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Line 17"/>
            <p:cNvSpPr>
              <a:spLocks noChangeShapeType="1"/>
            </p:cNvSpPr>
            <p:nvPr/>
          </p:nvSpPr>
          <p:spPr bwMode="auto">
            <a:xfrm>
              <a:off x="2384" y="2384"/>
              <a:ext cx="2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>
              <a:off x="2288" y="2520"/>
              <a:ext cx="3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Line 19"/>
            <p:cNvSpPr>
              <a:spLocks noChangeShapeType="1"/>
            </p:cNvSpPr>
            <p:nvPr/>
          </p:nvSpPr>
          <p:spPr bwMode="auto">
            <a:xfrm flipH="1">
              <a:off x="2064" y="2594"/>
              <a:ext cx="738" cy="3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Rectangle 20"/>
            <p:cNvSpPr>
              <a:spLocks noChangeArrowheads="1"/>
            </p:cNvSpPr>
            <p:nvPr/>
          </p:nvSpPr>
          <p:spPr bwMode="auto">
            <a:xfrm>
              <a:off x="1440" y="2976"/>
              <a:ext cx="1589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/>
                <a:t>High voltage applied</a:t>
              </a:r>
            </a:p>
            <a:p>
              <a:pPr eaLnBrk="0" hangingPunct="0"/>
              <a:r>
                <a:rPr lang="en-US" sz="1600"/>
                <a:t>    to metal sheath (~4 kV)</a:t>
              </a:r>
            </a:p>
          </p:txBody>
        </p:sp>
        <p:sp>
          <p:nvSpPr>
            <p:cNvPr id="12309" name="Line 21"/>
            <p:cNvSpPr>
              <a:spLocks noChangeShapeType="1"/>
            </p:cNvSpPr>
            <p:nvPr/>
          </p:nvSpPr>
          <p:spPr bwMode="auto">
            <a:xfrm>
              <a:off x="3085" y="1248"/>
              <a:ext cx="14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Line 22"/>
            <p:cNvSpPr>
              <a:spLocks noChangeShapeType="1"/>
            </p:cNvSpPr>
            <p:nvPr/>
          </p:nvSpPr>
          <p:spPr bwMode="auto">
            <a:xfrm flipH="1">
              <a:off x="4536" y="1248"/>
              <a:ext cx="0" cy="9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Line 23"/>
            <p:cNvSpPr>
              <a:spLocks noChangeShapeType="1"/>
            </p:cNvSpPr>
            <p:nvPr/>
          </p:nvSpPr>
          <p:spPr bwMode="auto">
            <a:xfrm>
              <a:off x="4536" y="2488"/>
              <a:ext cx="0" cy="9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24"/>
            <p:cNvSpPr>
              <a:spLocks noChangeShapeType="1"/>
            </p:cNvSpPr>
            <p:nvPr/>
          </p:nvSpPr>
          <p:spPr bwMode="auto">
            <a:xfrm flipV="1">
              <a:off x="3101" y="3422"/>
              <a:ext cx="143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Rectangle 25"/>
            <p:cNvSpPr>
              <a:spLocks noChangeArrowheads="1"/>
            </p:cNvSpPr>
            <p:nvPr/>
          </p:nvSpPr>
          <p:spPr bwMode="auto">
            <a:xfrm>
              <a:off x="3265" y="1392"/>
              <a:ext cx="117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400"/>
                <a:t>  Sample Inlet Nozzle</a:t>
              </a:r>
            </a:p>
            <a:p>
              <a:pPr algn="ctr" eaLnBrk="0" hangingPunct="0"/>
              <a:r>
                <a:rPr lang="en-US" sz="1400"/>
                <a:t>(Lower Voltage)</a:t>
              </a:r>
            </a:p>
          </p:txBody>
        </p:sp>
        <p:sp>
          <p:nvSpPr>
            <p:cNvPr id="12314" name="Line 26"/>
            <p:cNvSpPr>
              <a:spLocks noChangeShapeType="1"/>
            </p:cNvSpPr>
            <p:nvPr/>
          </p:nvSpPr>
          <p:spPr bwMode="auto">
            <a:xfrm>
              <a:off x="4128" y="1728"/>
              <a:ext cx="390" cy="4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Oval 27"/>
            <p:cNvSpPr>
              <a:spLocks noChangeArrowheads="1"/>
            </p:cNvSpPr>
            <p:nvPr/>
          </p:nvSpPr>
          <p:spPr bwMode="auto">
            <a:xfrm>
              <a:off x="3360" y="2216"/>
              <a:ext cx="130" cy="141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6" name="Rectangle 28"/>
            <p:cNvSpPr>
              <a:spLocks noChangeArrowheads="1"/>
            </p:cNvSpPr>
            <p:nvPr/>
          </p:nvSpPr>
          <p:spPr bwMode="auto">
            <a:xfrm>
              <a:off x="3561" y="3010"/>
              <a:ext cx="9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/>
                <a:t>Charged droplets</a:t>
              </a:r>
            </a:p>
          </p:txBody>
        </p:sp>
        <p:sp>
          <p:nvSpPr>
            <p:cNvPr id="12317" name="Rectangle 29"/>
            <p:cNvSpPr>
              <a:spLocks noChangeArrowheads="1"/>
            </p:cNvSpPr>
            <p:nvPr/>
          </p:nvSpPr>
          <p:spPr bwMode="auto">
            <a:xfrm>
              <a:off x="3312" y="2208"/>
              <a:ext cx="310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18" name="Rectangle 30"/>
            <p:cNvSpPr>
              <a:spLocks noChangeArrowheads="1"/>
            </p:cNvSpPr>
            <p:nvPr/>
          </p:nvSpPr>
          <p:spPr bwMode="auto">
            <a:xfrm>
              <a:off x="3342" y="2184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19" name="Rectangle 31"/>
            <p:cNvSpPr>
              <a:spLocks noChangeArrowheads="1"/>
            </p:cNvSpPr>
            <p:nvPr/>
          </p:nvSpPr>
          <p:spPr bwMode="auto">
            <a:xfrm>
              <a:off x="3333" y="2264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20" name="Rectangle 32"/>
            <p:cNvSpPr>
              <a:spLocks noChangeArrowheads="1"/>
            </p:cNvSpPr>
            <p:nvPr/>
          </p:nvSpPr>
          <p:spPr bwMode="auto">
            <a:xfrm>
              <a:off x="3387" y="2231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21" name="Oval 33"/>
            <p:cNvSpPr>
              <a:spLocks noChangeArrowheads="1"/>
            </p:cNvSpPr>
            <p:nvPr/>
          </p:nvSpPr>
          <p:spPr bwMode="auto">
            <a:xfrm>
              <a:off x="3498" y="2360"/>
              <a:ext cx="130" cy="141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2" name="Rectangle 34"/>
            <p:cNvSpPr>
              <a:spLocks noChangeArrowheads="1"/>
            </p:cNvSpPr>
            <p:nvPr/>
          </p:nvSpPr>
          <p:spPr bwMode="auto">
            <a:xfrm>
              <a:off x="3372" y="2264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23" name="Rectangle 35"/>
            <p:cNvSpPr>
              <a:spLocks noChangeArrowheads="1"/>
            </p:cNvSpPr>
            <p:nvPr/>
          </p:nvSpPr>
          <p:spPr bwMode="auto">
            <a:xfrm>
              <a:off x="3375" y="2192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24" name="Rectangle 36"/>
            <p:cNvSpPr>
              <a:spLocks noChangeArrowheads="1"/>
            </p:cNvSpPr>
            <p:nvPr/>
          </p:nvSpPr>
          <p:spPr bwMode="auto">
            <a:xfrm>
              <a:off x="3453" y="2363"/>
              <a:ext cx="310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25" name="Rectangle 37"/>
            <p:cNvSpPr>
              <a:spLocks noChangeArrowheads="1"/>
            </p:cNvSpPr>
            <p:nvPr/>
          </p:nvSpPr>
          <p:spPr bwMode="auto">
            <a:xfrm>
              <a:off x="3480" y="2328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26" name="Rectangle 38"/>
            <p:cNvSpPr>
              <a:spLocks noChangeArrowheads="1"/>
            </p:cNvSpPr>
            <p:nvPr/>
          </p:nvSpPr>
          <p:spPr bwMode="auto">
            <a:xfrm>
              <a:off x="3471" y="2408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27" name="Rectangle 39"/>
            <p:cNvSpPr>
              <a:spLocks noChangeArrowheads="1"/>
            </p:cNvSpPr>
            <p:nvPr/>
          </p:nvSpPr>
          <p:spPr bwMode="auto">
            <a:xfrm>
              <a:off x="3510" y="2408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28" name="Rectangle 40"/>
            <p:cNvSpPr>
              <a:spLocks noChangeArrowheads="1"/>
            </p:cNvSpPr>
            <p:nvPr/>
          </p:nvSpPr>
          <p:spPr bwMode="auto">
            <a:xfrm>
              <a:off x="3525" y="2375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29" name="Rectangle 41"/>
            <p:cNvSpPr>
              <a:spLocks noChangeArrowheads="1"/>
            </p:cNvSpPr>
            <p:nvPr/>
          </p:nvSpPr>
          <p:spPr bwMode="auto">
            <a:xfrm>
              <a:off x="3513" y="2336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30" name="Oval 42"/>
            <p:cNvSpPr>
              <a:spLocks noChangeArrowheads="1"/>
            </p:cNvSpPr>
            <p:nvPr/>
          </p:nvSpPr>
          <p:spPr bwMode="auto">
            <a:xfrm>
              <a:off x="3666" y="2186"/>
              <a:ext cx="130" cy="141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1" name="Oval 43"/>
            <p:cNvSpPr>
              <a:spLocks noChangeArrowheads="1"/>
            </p:cNvSpPr>
            <p:nvPr/>
          </p:nvSpPr>
          <p:spPr bwMode="auto">
            <a:xfrm>
              <a:off x="3889" y="2215"/>
              <a:ext cx="85" cy="92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Rectangle 44"/>
            <p:cNvSpPr>
              <a:spLocks noChangeArrowheads="1"/>
            </p:cNvSpPr>
            <p:nvPr/>
          </p:nvSpPr>
          <p:spPr bwMode="auto">
            <a:xfrm>
              <a:off x="3621" y="2189"/>
              <a:ext cx="310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33" name="Rectangle 45"/>
            <p:cNvSpPr>
              <a:spLocks noChangeArrowheads="1"/>
            </p:cNvSpPr>
            <p:nvPr/>
          </p:nvSpPr>
          <p:spPr bwMode="auto">
            <a:xfrm>
              <a:off x="3648" y="2154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 dirty="0">
                  <a:latin typeface="Times New Roman" charset="0"/>
                </a:rPr>
                <a:t>+</a:t>
              </a:r>
            </a:p>
          </p:txBody>
        </p:sp>
        <p:sp>
          <p:nvSpPr>
            <p:cNvPr id="12334" name="Rectangle 46"/>
            <p:cNvSpPr>
              <a:spLocks noChangeArrowheads="1"/>
            </p:cNvSpPr>
            <p:nvPr/>
          </p:nvSpPr>
          <p:spPr bwMode="auto">
            <a:xfrm>
              <a:off x="3639" y="2234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35" name="Rectangle 47"/>
            <p:cNvSpPr>
              <a:spLocks noChangeArrowheads="1"/>
            </p:cNvSpPr>
            <p:nvPr/>
          </p:nvSpPr>
          <p:spPr bwMode="auto">
            <a:xfrm>
              <a:off x="3678" y="2234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36" name="Rectangle 48"/>
            <p:cNvSpPr>
              <a:spLocks noChangeArrowheads="1"/>
            </p:cNvSpPr>
            <p:nvPr/>
          </p:nvSpPr>
          <p:spPr bwMode="auto">
            <a:xfrm>
              <a:off x="3693" y="2201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37" name="Rectangle 49"/>
            <p:cNvSpPr>
              <a:spLocks noChangeArrowheads="1"/>
            </p:cNvSpPr>
            <p:nvPr/>
          </p:nvSpPr>
          <p:spPr bwMode="auto">
            <a:xfrm>
              <a:off x="3681" y="2162"/>
              <a:ext cx="148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grpSp>
          <p:nvGrpSpPr>
            <p:cNvPr id="12338" name="Group 50"/>
            <p:cNvGrpSpPr>
              <a:grpSpLocks/>
            </p:cNvGrpSpPr>
            <p:nvPr/>
          </p:nvGrpSpPr>
          <p:grpSpPr bwMode="auto">
            <a:xfrm>
              <a:off x="3849" y="2188"/>
              <a:ext cx="241" cy="155"/>
              <a:chOff x="3417" y="2236"/>
              <a:chExt cx="241" cy="155"/>
            </a:xfrm>
          </p:grpSpPr>
          <p:sp>
            <p:nvSpPr>
              <p:cNvPr id="12339" name="Rectangle 51"/>
              <p:cNvSpPr>
                <a:spLocks noChangeArrowheads="1"/>
              </p:cNvSpPr>
              <p:nvPr/>
            </p:nvSpPr>
            <p:spPr bwMode="auto">
              <a:xfrm>
                <a:off x="3426" y="2236"/>
                <a:ext cx="211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/>
                <a:r>
                  <a:rPr lang="en-US" sz="700" b="1">
                    <a:latin typeface="Times New Roman" charset="0"/>
                  </a:rPr>
                  <a:t>+</a:t>
                </a:r>
              </a:p>
            </p:txBody>
          </p:sp>
          <p:sp>
            <p:nvSpPr>
              <p:cNvPr id="12340" name="Rectangle 52"/>
              <p:cNvSpPr>
                <a:spLocks noChangeArrowheads="1"/>
              </p:cNvSpPr>
              <p:nvPr/>
            </p:nvSpPr>
            <p:spPr bwMode="auto">
              <a:xfrm>
                <a:off x="3417" y="2266"/>
                <a:ext cx="211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/>
                <a:r>
                  <a:rPr lang="en-US" sz="700" b="1">
                    <a:latin typeface="Times New Roman" charset="0"/>
                  </a:rPr>
                  <a:t>+</a:t>
                </a:r>
              </a:p>
            </p:txBody>
          </p:sp>
          <p:sp>
            <p:nvSpPr>
              <p:cNvPr id="12341" name="Rectangle 53"/>
              <p:cNvSpPr>
                <a:spLocks noChangeArrowheads="1"/>
              </p:cNvSpPr>
              <p:nvPr/>
            </p:nvSpPr>
            <p:spPr bwMode="auto">
              <a:xfrm>
                <a:off x="3447" y="2257"/>
                <a:ext cx="211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/>
                <a:r>
                  <a:rPr lang="en-US" sz="700" b="1">
                    <a:latin typeface="Times New Roman" charset="0"/>
                  </a:rPr>
                  <a:t>+</a:t>
                </a:r>
              </a:p>
            </p:txBody>
          </p:sp>
        </p:grpSp>
        <p:sp>
          <p:nvSpPr>
            <p:cNvPr id="12342" name="Oval 54"/>
            <p:cNvSpPr>
              <a:spLocks noChangeArrowheads="1"/>
            </p:cNvSpPr>
            <p:nvPr/>
          </p:nvSpPr>
          <p:spPr bwMode="auto">
            <a:xfrm>
              <a:off x="3824" y="2388"/>
              <a:ext cx="85" cy="92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3" name="Rectangle 55"/>
            <p:cNvSpPr>
              <a:spLocks noChangeArrowheads="1"/>
            </p:cNvSpPr>
            <p:nvPr/>
          </p:nvSpPr>
          <p:spPr bwMode="auto">
            <a:xfrm>
              <a:off x="3789" y="2357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44" name="Rectangle 56"/>
            <p:cNvSpPr>
              <a:spLocks noChangeArrowheads="1"/>
            </p:cNvSpPr>
            <p:nvPr/>
          </p:nvSpPr>
          <p:spPr bwMode="auto">
            <a:xfrm>
              <a:off x="3780" y="2387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45" name="Rectangle 57"/>
            <p:cNvSpPr>
              <a:spLocks noChangeArrowheads="1"/>
            </p:cNvSpPr>
            <p:nvPr/>
          </p:nvSpPr>
          <p:spPr bwMode="auto">
            <a:xfrm>
              <a:off x="3810" y="2378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46" name="Oval 58"/>
            <p:cNvSpPr>
              <a:spLocks noChangeArrowheads="1"/>
            </p:cNvSpPr>
            <p:nvPr/>
          </p:nvSpPr>
          <p:spPr bwMode="auto">
            <a:xfrm>
              <a:off x="3968" y="2445"/>
              <a:ext cx="85" cy="92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7" name="Rectangle 59"/>
            <p:cNvSpPr>
              <a:spLocks noChangeArrowheads="1"/>
            </p:cNvSpPr>
            <p:nvPr/>
          </p:nvSpPr>
          <p:spPr bwMode="auto">
            <a:xfrm>
              <a:off x="3933" y="2414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48" name="Rectangle 60"/>
            <p:cNvSpPr>
              <a:spLocks noChangeArrowheads="1"/>
            </p:cNvSpPr>
            <p:nvPr/>
          </p:nvSpPr>
          <p:spPr bwMode="auto">
            <a:xfrm>
              <a:off x="3924" y="2444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49" name="Rectangle 61"/>
            <p:cNvSpPr>
              <a:spLocks noChangeArrowheads="1"/>
            </p:cNvSpPr>
            <p:nvPr/>
          </p:nvSpPr>
          <p:spPr bwMode="auto">
            <a:xfrm>
              <a:off x="3954" y="2435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50" name="Rectangle 62"/>
            <p:cNvSpPr>
              <a:spLocks noChangeArrowheads="1"/>
            </p:cNvSpPr>
            <p:nvPr/>
          </p:nvSpPr>
          <p:spPr bwMode="auto">
            <a:xfrm>
              <a:off x="4714" y="2256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51" name="Oval 63"/>
            <p:cNvSpPr>
              <a:spLocks noChangeArrowheads="1"/>
            </p:cNvSpPr>
            <p:nvPr/>
          </p:nvSpPr>
          <p:spPr bwMode="auto">
            <a:xfrm>
              <a:off x="4460" y="2266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2" name="Rectangle 64"/>
            <p:cNvSpPr>
              <a:spLocks noChangeArrowheads="1"/>
            </p:cNvSpPr>
            <p:nvPr/>
          </p:nvSpPr>
          <p:spPr bwMode="auto">
            <a:xfrm>
              <a:off x="4416" y="2226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53" name="Oval 65"/>
            <p:cNvSpPr>
              <a:spLocks noChangeArrowheads="1"/>
            </p:cNvSpPr>
            <p:nvPr/>
          </p:nvSpPr>
          <p:spPr bwMode="auto">
            <a:xfrm>
              <a:off x="4217" y="2233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4" name="Rectangle 66"/>
            <p:cNvSpPr>
              <a:spLocks noChangeArrowheads="1"/>
            </p:cNvSpPr>
            <p:nvPr/>
          </p:nvSpPr>
          <p:spPr bwMode="auto">
            <a:xfrm>
              <a:off x="4171" y="2195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55" name="Oval 67"/>
            <p:cNvSpPr>
              <a:spLocks noChangeArrowheads="1"/>
            </p:cNvSpPr>
            <p:nvPr/>
          </p:nvSpPr>
          <p:spPr bwMode="auto">
            <a:xfrm>
              <a:off x="4346" y="2269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6" name="Rectangle 68"/>
            <p:cNvSpPr>
              <a:spLocks noChangeArrowheads="1"/>
            </p:cNvSpPr>
            <p:nvPr/>
          </p:nvSpPr>
          <p:spPr bwMode="auto">
            <a:xfrm>
              <a:off x="4302" y="2233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57" name="Oval 69"/>
            <p:cNvSpPr>
              <a:spLocks noChangeArrowheads="1"/>
            </p:cNvSpPr>
            <p:nvPr/>
          </p:nvSpPr>
          <p:spPr bwMode="auto">
            <a:xfrm>
              <a:off x="4328" y="2374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58" name="Rectangle 70"/>
            <p:cNvSpPr>
              <a:spLocks noChangeArrowheads="1"/>
            </p:cNvSpPr>
            <p:nvPr/>
          </p:nvSpPr>
          <p:spPr bwMode="auto">
            <a:xfrm>
              <a:off x="4284" y="2338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59" name="Oval 71"/>
            <p:cNvSpPr>
              <a:spLocks noChangeArrowheads="1"/>
            </p:cNvSpPr>
            <p:nvPr/>
          </p:nvSpPr>
          <p:spPr bwMode="auto">
            <a:xfrm>
              <a:off x="4298" y="2473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0" name="Rectangle 72"/>
            <p:cNvSpPr>
              <a:spLocks noChangeArrowheads="1"/>
            </p:cNvSpPr>
            <p:nvPr/>
          </p:nvSpPr>
          <p:spPr bwMode="auto">
            <a:xfrm>
              <a:off x="4254" y="2433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61" name="Oval 73"/>
            <p:cNvSpPr>
              <a:spLocks noChangeArrowheads="1"/>
            </p:cNvSpPr>
            <p:nvPr/>
          </p:nvSpPr>
          <p:spPr bwMode="auto">
            <a:xfrm>
              <a:off x="4448" y="2422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2" name="Rectangle 74"/>
            <p:cNvSpPr>
              <a:spLocks noChangeArrowheads="1"/>
            </p:cNvSpPr>
            <p:nvPr/>
          </p:nvSpPr>
          <p:spPr bwMode="auto">
            <a:xfrm>
              <a:off x="4402" y="2382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63" name="Oval 75"/>
            <p:cNvSpPr>
              <a:spLocks noChangeArrowheads="1"/>
            </p:cNvSpPr>
            <p:nvPr/>
          </p:nvSpPr>
          <p:spPr bwMode="auto">
            <a:xfrm>
              <a:off x="4622" y="2206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4" name="Rectangle 76"/>
            <p:cNvSpPr>
              <a:spLocks noChangeArrowheads="1"/>
            </p:cNvSpPr>
            <p:nvPr/>
          </p:nvSpPr>
          <p:spPr bwMode="auto">
            <a:xfrm>
              <a:off x="4578" y="2170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65" name="Oval 77"/>
            <p:cNvSpPr>
              <a:spLocks noChangeArrowheads="1"/>
            </p:cNvSpPr>
            <p:nvPr/>
          </p:nvSpPr>
          <p:spPr bwMode="auto">
            <a:xfrm>
              <a:off x="4604" y="2320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6" name="Rectangle 78"/>
            <p:cNvSpPr>
              <a:spLocks noChangeArrowheads="1"/>
            </p:cNvSpPr>
            <p:nvPr/>
          </p:nvSpPr>
          <p:spPr bwMode="auto">
            <a:xfrm>
              <a:off x="4560" y="2282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67" name="Oval 79"/>
            <p:cNvSpPr>
              <a:spLocks noChangeArrowheads="1"/>
            </p:cNvSpPr>
            <p:nvPr/>
          </p:nvSpPr>
          <p:spPr bwMode="auto">
            <a:xfrm>
              <a:off x="4652" y="2458"/>
              <a:ext cx="61" cy="63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68" name="Rectangle 80"/>
            <p:cNvSpPr>
              <a:spLocks noChangeArrowheads="1"/>
            </p:cNvSpPr>
            <p:nvPr/>
          </p:nvSpPr>
          <p:spPr bwMode="auto">
            <a:xfrm>
              <a:off x="4608" y="2420"/>
              <a:ext cx="15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900" b="1">
                  <a:latin typeface="Times New Roman" charset="0"/>
                </a:rPr>
                <a:t>+</a:t>
              </a:r>
            </a:p>
          </p:txBody>
        </p:sp>
        <p:sp>
          <p:nvSpPr>
            <p:cNvPr id="12369" name="Line 81"/>
            <p:cNvSpPr>
              <a:spLocks noChangeShapeType="1"/>
            </p:cNvSpPr>
            <p:nvPr/>
          </p:nvSpPr>
          <p:spPr bwMode="auto">
            <a:xfrm flipV="1">
              <a:off x="4052" y="2624"/>
              <a:ext cx="114" cy="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0" name="Oval 82"/>
            <p:cNvSpPr>
              <a:spLocks noChangeArrowheads="1"/>
            </p:cNvSpPr>
            <p:nvPr/>
          </p:nvSpPr>
          <p:spPr bwMode="auto">
            <a:xfrm>
              <a:off x="3994" y="2309"/>
              <a:ext cx="85" cy="92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71" name="Group 83"/>
            <p:cNvGrpSpPr>
              <a:grpSpLocks/>
            </p:cNvGrpSpPr>
            <p:nvPr/>
          </p:nvGrpSpPr>
          <p:grpSpPr bwMode="auto">
            <a:xfrm>
              <a:off x="3954" y="2276"/>
              <a:ext cx="241" cy="155"/>
              <a:chOff x="3522" y="2324"/>
              <a:chExt cx="241" cy="155"/>
            </a:xfrm>
          </p:grpSpPr>
          <p:grpSp>
            <p:nvGrpSpPr>
              <p:cNvPr id="12372" name="Group 84"/>
              <p:cNvGrpSpPr>
                <a:grpSpLocks/>
              </p:cNvGrpSpPr>
              <p:nvPr/>
            </p:nvGrpSpPr>
            <p:grpSpPr bwMode="auto">
              <a:xfrm>
                <a:off x="3522" y="2324"/>
                <a:ext cx="220" cy="155"/>
                <a:chOff x="3522" y="2324"/>
                <a:chExt cx="220" cy="155"/>
              </a:xfrm>
            </p:grpSpPr>
            <p:sp>
              <p:nvSpPr>
                <p:cNvPr id="12373" name="Rectangle 85"/>
                <p:cNvSpPr>
                  <a:spLocks noChangeArrowheads="1"/>
                </p:cNvSpPr>
                <p:nvPr/>
              </p:nvSpPr>
              <p:spPr bwMode="auto">
                <a:xfrm>
                  <a:off x="3531" y="2324"/>
                  <a:ext cx="211" cy="1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eaLnBrk="0" hangingPunct="0"/>
                  <a:r>
                    <a:rPr lang="en-US" sz="700" b="1">
                      <a:latin typeface="Times New Roman" charset="0"/>
                    </a:rPr>
                    <a:t>+</a:t>
                  </a:r>
                </a:p>
              </p:txBody>
            </p:sp>
            <p:sp>
              <p:nvSpPr>
                <p:cNvPr id="12374" name="Rectangle 86"/>
                <p:cNvSpPr>
                  <a:spLocks noChangeArrowheads="1"/>
                </p:cNvSpPr>
                <p:nvPr/>
              </p:nvSpPr>
              <p:spPr bwMode="auto">
                <a:xfrm>
                  <a:off x="3522" y="2354"/>
                  <a:ext cx="211" cy="1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eaLnBrk="0" hangingPunct="0"/>
                  <a:r>
                    <a:rPr lang="en-US" sz="700" b="1">
                      <a:latin typeface="Times New Roman" charset="0"/>
                    </a:rPr>
                    <a:t>+</a:t>
                  </a:r>
                </a:p>
              </p:txBody>
            </p:sp>
          </p:grpSp>
          <p:sp>
            <p:nvSpPr>
              <p:cNvPr id="12375" name="Rectangle 87"/>
              <p:cNvSpPr>
                <a:spLocks noChangeArrowheads="1"/>
              </p:cNvSpPr>
              <p:nvPr/>
            </p:nvSpPr>
            <p:spPr bwMode="auto">
              <a:xfrm>
                <a:off x="3552" y="2345"/>
                <a:ext cx="211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/>
                <a:r>
                  <a:rPr lang="en-US" sz="700" b="1">
                    <a:latin typeface="Times New Roman" charset="0"/>
                  </a:rPr>
                  <a:t>+</a:t>
                </a:r>
              </a:p>
            </p:txBody>
          </p:sp>
        </p:grpSp>
        <p:sp>
          <p:nvSpPr>
            <p:cNvPr id="12376" name="Oval 88"/>
            <p:cNvSpPr>
              <a:spLocks noChangeArrowheads="1"/>
            </p:cNvSpPr>
            <p:nvPr/>
          </p:nvSpPr>
          <p:spPr bwMode="auto">
            <a:xfrm>
              <a:off x="4148" y="2406"/>
              <a:ext cx="85" cy="92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77" name="Rectangle 89"/>
            <p:cNvSpPr>
              <a:spLocks noChangeArrowheads="1"/>
            </p:cNvSpPr>
            <p:nvPr/>
          </p:nvSpPr>
          <p:spPr bwMode="auto">
            <a:xfrm>
              <a:off x="4113" y="2375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78" name="Rectangle 90"/>
            <p:cNvSpPr>
              <a:spLocks noChangeArrowheads="1"/>
            </p:cNvSpPr>
            <p:nvPr/>
          </p:nvSpPr>
          <p:spPr bwMode="auto">
            <a:xfrm>
              <a:off x="4104" y="2405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79" name="Rectangle 91"/>
            <p:cNvSpPr>
              <a:spLocks noChangeArrowheads="1"/>
            </p:cNvSpPr>
            <p:nvPr/>
          </p:nvSpPr>
          <p:spPr bwMode="auto">
            <a:xfrm>
              <a:off x="4134" y="2396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80" name="Oval 92"/>
            <p:cNvSpPr>
              <a:spLocks noChangeArrowheads="1"/>
            </p:cNvSpPr>
            <p:nvPr/>
          </p:nvSpPr>
          <p:spPr bwMode="auto">
            <a:xfrm>
              <a:off x="4079" y="2214"/>
              <a:ext cx="85" cy="92"/>
            </a:xfrm>
            <a:prstGeom prst="ellipse">
              <a:avLst/>
            </a:prstGeom>
            <a:solidFill>
              <a:srgbClr val="9BE2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1" name="Rectangle 93"/>
            <p:cNvSpPr>
              <a:spLocks noChangeArrowheads="1"/>
            </p:cNvSpPr>
            <p:nvPr/>
          </p:nvSpPr>
          <p:spPr bwMode="auto">
            <a:xfrm>
              <a:off x="4065" y="2204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82" name="Rectangle 94"/>
            <p:cNvSpPr>
              <a:spLocks noChangeArrowheads="1"/>
            </p:cNvSpPr>
            <p:nvPr/>
          </p:nvSpPr>
          <p:spPr bwMode="auto">
            <a:xfrm>
              <a:off x="4044" y="2183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83" name="Rectangle 95"/>
            <p:cNvSpPr>
              <a:spLocks noChangeArrowheads="1"/>
            </p:cNvSpPr>
            <p:nvPr/>
          </p:nvSpPr>
          <p:spPr bwMode="auto">
            <a:xfrm>
              <a:off x="4035" y="2213"/>
              <a:ext cx="21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700" b="1">
                  <a:latin typeface="Times New Roman" charset="0"/>
                </a:rPr>
                <a:t>+</a:t>
              </a:r>
            </a:p>
          </p:txBody>
        </p:sp>
        <p:sp>
          <p:nvSpPr>
            <p:cNvPr id="12384" name="Line 96"/>
            <p:cNvSpPr>
              <a:spLocks noChangeShapeType="1"/>
            </p:cNvSpPr>
            <p:nvPr/>
          </p:nvSpPr>
          <p:spPr bwMode="auto">
            <a:xfrm flipV="1">
              <a:off x="4695" y="2064"/>
              <a:ext cx="201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5" name="Line 97"/>
            <p:cNvSpPr>
              <a:spLocks noChangeShapeType="1"/>
            </p:cNvSpPr>
            <p:nvPr/>
          </p:nvSpPr>
          <p:spPr bwMode="auto">
            <a:xfrm flipV="1">
              <a:off x="4848" y="2304"/>
              <a:ext cx="24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6" name="Line 98"/>
            <p:cNvSpPr>
              <a:spLocks noChangeShapeType="1"/>
            </p:cNvSpPr>
            <p:nvPr/>
          </p:nvSpPr>
          <p:spPr bwMode="auto">
            <a:xfrm>
              <a:off x="4752" y="2544"/>
              <a:ext cx="192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87" name="Rectangle 99"/>
            <p:cNvSpPr>
              <a:spLocks noChangeArrowheads="1"/>
            </p:cNvSpPr>
            <p:nvPr/>
          </p:nvSpPr>
          <p:spPr bwMode="auto">
            <a:xfrm>
              <a:off x="4855" y="1937"/>
              <a:ext cx="40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>
                  <a:latin typeface="Times New Roman" charset="0"/>
                </a:rPr>
                <a:t>MH</a:t>
              </a:r>
              <a:r>
                <a:rPr lang="en-US" baseline="30000">
                  <a:latin typeface="Times New Roman" charset="0"/>
                </a:rPr>
                <a:t>+</a:t>
              </a:r>
            </a:p>
          </p:txBody>
        </p:sp>
        <p:sp>
          <p:nvSpPr>
            <p:cNvPr id="12388" name="Rectangle 100"/>
            <p:cNvSpPr>
              <a:spLocks noChangeArrowheads="1"/>
            </p:cNvSpPr>
            <p:nvPr/>
          </p:nvSpPr>
          <p:spPr bwMode="auto">
            <a:xfrm>
              <a:off x="4912" y="2552"/>
              <a:ext cx="4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>
                  <a:latin typeface="Times New Roman" charset="0"/>
                </a:rPr>
                <a:t>MH</a:t>
              </a:r>
              <a:r>
                <a:rPr lang="en-US" baseline="-25000">
                  <a:latin typeface="Times New Roman" charset="0"/>
                </a:rPr>
                <a:t>3</a:t>
              </a:r>
              <a:r>
                <a:rPr lang="en-US" baseline="30000">
                  <a:latin typeface="Times New Roman" charset="0"/>
                </a:rPr>
                <a:t>+</a:t>
              </a:r>
            </a:p>
          </p:txBody>
        </p:sp>
        <p:sp>
          <p:nvSpPr>
            <p:cNvPr id="12389" name="Rectangle 101"/>
            <p:cNvSpPr>
              <a:spLocks noChangeArrowheads="1"/>
            </p:cNvSpPr>
            <p:nvPr/>
          </p:nvSpPr>
          <p:spPr bwMode="auto">
            <a:xfrm>
              <a:off x="5008" y="2222"/>
              <a:ext cx="4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>
                  <a:latin typeface="Times New Roman" charset="0"/>
                </a:rPr>
                <a:t>MH</a:t>
              </a:r>
              <a:r>
                <a:rPr lang="en-US" baseline="-25000">
                  <a:latin typeface="Times New Roman" charset="0"/>
                </a:rPr>
                <a:t>2</a:t>
              </a:r>
              <a:r>
                <a:rPr lang="en-US" baseline="30000">
                  <a:latin typeface="Times New Roman" charset="0"/>
                </a:rPr>
                <a:t>+</a:t>
              </a:r>
            </a:p>
          </p:txBody>
        </p:sp>
        <p:sp>
          <p:nvSpPr>
            <p:cNvPr id="12390" name="Rectangle 102"/>
            <p:cNvSpPr>
              <a:spLocks noChangeArrowheads="1"/>
            </p:cNvSpPr>
            <p:nvPr/>
          </p:nvSpPr>
          <p:spPr bwMode="auto">
            <a:xfrm>
              <a:off x="1536" y="1440"/>
              <a:ext cx="1421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3F000B"/>
                  </a:solidFill>
                </a:rPr>
                <a:t>Pressure = 1 </a:t>
              </a:r>
              <a:r>
                <a:rPr lang="en-US" sz="1400" dirty="0" err="1">
                  <a:solidFill>
                    <a:srgbClr val="3F000B"/>
                  </a:solidFill>
                </a:rPr>
                <a:t>atm</a:t>
              </a:r>
              <a:r>
                <a:rPr lang="en-US" sz="1400" dirty="0">
                  <a:solidFill>
                    <a:srgbClr val="3F000B"/>
                  </a:solidFill>
                </a:rPr>
                <a:t/>
              </a:r>
              <a:br>
                <a:rPr lang="en-US" sz="1400" dirty="0">
                  <a:solidFill>
                    <a:srgbClr val="3F000B"/>
                  </a:solidFill>
                </a:rPr>
              </a:br>
              <a:r>
                <a:rPr lang="en-US" sz="1400" dirty="0">
                  <a:solidFill>
                    <a:srgbClr val="3F000B"/>
                  </a:solidFill>
                </a:rPr>
                <a:t>Inner tube diam. = 100 um</a:t>
              </a:r>
            </a:p>
          </p:txBody>
        </p:sp>
        <p:sp>
          <p:nvSpPr>
            <p:cNvPr id="12391" name="Rectangle 103"/>
            <p:cNvSpPr>
              <a:spLocks noChangeArrowheads="1"/>
            </p:cNvSpPr>
            <p:nvPr/>
          </p:nvSpPr>
          <p:spPr bwMode="auto">
            <a:xfrm>
              <a:off x="1152" y="2286"/>
              <a:ext cx="10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400"/>
                <a:t>Sample in solution</a:t>
              </a:r>
              <a:r>
                <a:rPr lang="en-US" sz="1400">
                  <a:latin typeface="Times New Roman" charset="0"/>
                </a:rPr>
                <a:t> </a:t>
              </a:r>
            </a:p>
          </p:txBody>
        </p:sp>
        <p:sp>
          <p:nvSpPr>
            <p:cNvPr id="12392" name="Rectangle 104"/>
            <p:cNvSpPr>
              <a:spLocks noChangeArrowheads="1"/>
            </p:cNvSpPr>
            <p:nvPr/>
          </p:nvSpPr>
          <p:spPr bwMode="auto">
            <a:xfrm>
              <a:off x="1130" y="1982"/>
              <a:ext cx="23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400"/>
                <a:t>N</a:t>
              </a:r>
              <a:r>
                <a:rPr lang="en-US" sz="1400" b="1" baseline="-25000"/>
                <a:t>2</a:t>
              </a:r>
              <a:endParaRPr lang="en-US" sz="1400" b="1" baseline="-25000">
                <a:latin typeface="Times New Roman" charset="0"/>
              </a:endParaRPr>
            </a:p>
          </p:txBody>
        </p:sp>
        <p:sp>
          <p:nvSpPr>
            <p:cNvPr id="12393" name="Line 105"/>
            <p:cNvSpPr>
              <a:spLocks noChangeShapeType="1"/>
            </p:cNvSpPr>
            <p:nvPr/>
          </p:nvSpPr>
          <p:spPr bwMode="auto">
            <a:xfrm>
              <a:off x="1364" y="2066"/>
              <a:ext cx="316" cy="1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4" name="Oval 106"/>
            <p:cNvSpPr>
              <a:spLocks noChangeArrowheads="1"/>
            </p:cNvSpPr>
            <p:nvPr/>
          </p:nvSpPr>
          <p:spPr bwMode="auto">
            <a:xfrm>
              <a:off x="2794" y="2201"/>
              <a:ext cx="133" cy="376"/>
            </a:xfrm>
            <a:prstGeom prst="ellipse">
              <a:avLst/>
            </a:prstGeom>
            <a:solidFill>
              <a:srgbClr val="CBCBCB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5" name="Line 107"/>
            <p:cNvSpPr>
              <a:spLocks noChangeShapeType="1"/>
            </p:cNvSpPr>
            <p:nvPr/>
          </p:nvSpPr>
          <p:spPr bwMode="auto">
            <a:xfrm>
              <a:off x="2794" y="2455"/>
              <a:ext cx="1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6" name="Line 108"/>
            <p:cNvSpPr>
              <a:spLocks noChangeShapeType="1"/>
            </p:cNvSpPr>
            <p:nvPr/>
          </p:nvSpPr>
          <p:spPr bwMode="auto">
            <a:xfrm>
              <a:off x="2807" y="2312"/>
              <a:ext cx="1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7" name="Line 109"/>
            <p:cNvSpPr>
              <a:spLocks noChangeShapeType="1"/>
            </p:cNvSpPr>
            <p:nvPr/>
          </p:nvSpPr>
          <p:spPr bwMode="auto">
            <a:xfrm flipH="1">
              <a:off x="993" y="2316"/>
              <a:ext cx="6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8" name="Line 110"/>
            <p:cNvSpPr>
              <a:spLocks noChangeShapeType="1"/>
            </p:cNvSpPr>
            <p:nvPr/>
          </p:nvSpPr>
          <p:spPr bwMode="auto">
            <a:xfrm flipH="1" flipV="1">
              <a:off x="996" y="2454"/>
              <a:ext cx="6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9" name="Rectangle 111"/>
            <p:cNvSpPr>
              <a:spLocks noChangeArrowheads="1"/>
            </p:cNvSpPr>
            <p:nvPr/>
          </p:nvSpPr>
          <p:spPr bwMode="auto">
            <a:xfrm>
              <a:off x="1744" y="2411"/>
              <a:ext cx="4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N</a:t>
              </a:r>
              <a:r>
                <a:rPr lang="en-US" sz="1400" baseline="-12000"/>
                <a:t>2  </a:t>
              </a:r>
              <a:r>
                <a:rPr lang="en-US" sz="1400"/>
                <a:t>gas</a:t>
              </a:r>
              <a:endParaRPr lang="en-US" sz="1400" b="1" baseline="-25000">
                <a:latin typeface="Times New Roman" charset="0"/>
              </a:endParaRPr>
            </a:p>
          </p:txBody>
        </p:sp>
        <p:sp>
          <p:nvSpPr>
            <p:cNvPr id="12400" name="Freeform 112"/>
            <p:cNvSpPr>
              <a:spLocks/>
            </p:cNvSpPr>
            <p:nvPr/>
          </p:nvSpPr>
          <p:spPr bwMode="auto">
            <a:xfrm>
              <a:off x="1631" y="2202"/>
              <a:ext cx="70" cy="378"/>
            </a:xfrm>
            <a:custGeom>
              <a:avLst/>
              <a:gdLst>
                <a:gd name="T0" fmla="*/ 70 w 70"/>
                <a:gd name="T1" fmla="*/ 0 h 378"/>
                <a:gd name="T2" fmla="*/ 43 w 70"/>
                <a:gd name="T3" fmla="*/ 14 h 378"/>
                <a:gd name="T4" fmla="*/ 24 w 70"/>
                <a:gd name="T5" fmla="*/ 48 h 378"/>
                <a:gd name="T6" fmla="*/ 12 w 70"/>
                <a:gd name="T7" fmla="*/ 93 h 378"/>
                <a:gd name="T8" fmla="*/ 4 w 70"/>
                <a:gd name="T9" fmla="*/ 153 h 378"/>
                <a:gd name="T10" fmla="*/ 1 w 70"/>
                <a:gd name="T11" fmla="*/ 221 h 378"/>
                <a:gd name="T12" fmla="*/ 10 w 70"/>
                <a:gd name="T13" fmla="*/ 285 h 378"/>
                <a:gd name="T14" fmla="*/ 22 w 70"/>
                <a:gd name="T15" fmla="*/ 330 h 378"/>
                <a:gd name="T16" fmla="*/ 40 w 70"/>
                <a:gd name="T17" fmla="*/ 362 h 378"/>
                <a:gd name="T18" fmla="*/ 70 w 70"/>
                <a:gd name="T1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78">
                  <a:moveTo>
                    <a:pt x="70" y="0"/>
                  </a:moveTo>
                  <a:cubicBezTo>
                    <a:pt x="66" y="2"/>
                    <a:pt x="51" y="6"/>
                    <a:pt x="43" y="14"/>
                  </a:cubicBezTo>
                  <a:cubicBezTo>
                    <a:pt x="35" y="22"/>
                    <a:pt x="29" y="35"/>
                    <a:pt x="24" y="48"/>
                  </a:cubicBezTo>
                  <a:cubicBezTo>
                    <a:pt x="19" y="61"/>
                    <a:pt x="15" y="76"/>
                    <a:pt x="12" y="93"/>
                  </a:cubicBezTo>
                  <a:cubicBezTo>
                    <a:pt x="9" y="110"/>
                    <a:pt x="6" y="132"/>
                    <a:pt x="4" y="153"/>
                  </a:cubicBezTo>
                  <a:cubicBezTo>
                    <a:pt x="2" y="174"/>
                    <a:pt x="0" y="199"/>
                    <a:pt x="1" y="221"/>
                  </a:cubicBezTo>
                  <a:cubicBezTo>
                    <a:pt x="2" y="243"/>
                    <a:pt x="7" y="267"/>
                    <a:pt x="10" y="285"/>
                  </a:cubicBezTo>
                  <a:cubicBezTo>
                    <a:pt x="13" y="303"/>
                    <a:pt x="17" y="317"/>
                    <a:pt x="22" y="330"/>
                  </a:cubicBezTo>
                  <a:cubicBezTo>
                    <a:pt x="27" y="343"/>
                    <a:pt x="32" y="354"/>
                    <a:pt x="40" y="362"/>
                  </a:cubicBezTo>
                  <a:cubicBezTo>
                    <a:pt x="48" y="370"/>
                    <a:pt x="64" y="375"/>
                    <a:pt x="70" y="378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01" name="Text Box 113"/>
            <p:cNvSpPr txBox="1">
              <a:spLocks noChangeArrowheads="1"/>
            </p:cNvSpPr>
            <p:nvPr/>
          </p:nvSpPr>
          <p:spPr bwMode="auto">
            <a:xfrm>
              <a:off x="4656" y="1344"/>
              <a:ext cx="706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 dirty="0"/>
                <a:t>Partial</a:t>
              </a:r>
              <a:br>
                <a:rPr lang="en-US" sz="1400" dirty="0"/>
              </a:br>
              <a:r>
                <a:rPr lang="en-US" sz="1400" dirty="0"/>
                <a:t>vacuum</a:t>
              </a:r>
              <a:endParaRPr lang="en-US" dirty="0"/>
            </a:p>
          </p:txBody>
        </p:sp>
      </p:grpSp>
      <p:sp>
        <p:nvSpPr>
          <p:cNvPr id="132" name="Text Box 8"/>
          <p:cNvSpPr txBox="1">
            <a:spLocks noChangeArrowheads="1"/>
          </p:cNvSpPr>
          <p:nvPr/>
        </p:nvSpPr>
        <p:spPr bwMode="auto">
          <a:xfrm>
            <a:off x="6349112" y="1367317"/>
            <a:ext cx="14925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MALDI</a:t>
            </a:r>
            <a:endParaRPr lang="en-US" sz="2000" b="1" dirty="0">
              <a:solidFill>
                <a:srgbClr val="0000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0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29970848"/>
              </p:ext>
            </p:extLst>
          </p:nvPr>
        </p:nvGraphicFramePr>
        <p:xfrm>
          <a:off x="48233" y="1973299"/>
          <a:ext cx="9095767" cy="398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-196765" y="502965"/>
            <a:ext cx="9144000" cy="1173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1287CA"/>
                </a:solidFill>
              </a:rPr>
              <a:t>Mass analyzers separate ions based on their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1287CA"/>
                </a:solidFill>
              </a:rPr>
              <a:t>mass-to-charge ratio (m/z)</a:t>
            </a:r>
          </a:p>
        </p:txBody>
      </p:sp>
    </p:spTree>
    <p:extLst>
      <p:ext uri="{BB962C8B-B14F-4D97-AF65-F5344CB8AC3E}">
        <p14:creationId xmlns:p14="http://schemas.microsoft.com/office/powerpoint/2010/main" val="131601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413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Tandem Mass Spectrometry</a:t>
            </a:r>
          </a:p>
        </p:txBody>
      </p:sp>
      <p:pic>
        <p:nvPicPr>
          <p:cNvPr id="1730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3352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306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75" y="4388644"/>
            <a:ext cx="287496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945174" y="1493838"/>
            <a:ext cx="756016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0000FF"/>
                </a:solidFill>
              </a:rPr>
              <a:t>LC</a:t>
            </a:r>
          </a:p>
        </p:txBody>
      </p:sp>
      <p:pic>
        <p:nvPicPr>
          <p:cNvPr id="173063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29892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2830513" y="2698750"/>
            <a:ext cx="85725" cy="1092200"/>
          </a:xfrm>
          <a:prstGeom prst="rect">
            <a:avLst/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7" name="Rectangle 11"/>
          <p:cNvSpPr>
            <a:spLocks noChangeArrowheads="1"/>
          </p:cNvSpPr>
          <p:nvPr/>
        </p:nvSpPr>
        <p:spPr bwMode="auto">
          <a:xfrm>
            <a:off x="6396038" y="1350963"/>
            <a:ext cx="119062" cy="2459037"/>
          </a:xfrm>
          <a:prstGeom prst="rect">
            <a:avLst/>
          </a:prstGeom>
          <a:noFill/>
          <a:ln w="28575" cmpd="sng">
            <a:solidFill>
              <a:srgbClr val="FF2B2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7292275" y="1395413"/>
            <a:ext cx="801501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0000FF"/>
                </a:solidFill>
              </a:rPr>
              <a:t>MS</a:t>
            </a: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6998135" y="4532313"/>
            <a:ext cx="1531068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0000FF"/>
                </a:solidFill>
              </a:rPr>
              <a:t>MS/MS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177407" y="2450723"/>
            <a:ext cx="759615" cy="894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084522" y="3537548"/>
            <a:ext cx="0" cy="69730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04800" y="4343400"/>
            <a:ext cx="4141338" cy="2217951"/>
            <a:chOff x="304800" y="4343400"/>
            <a:chExt cx="4141338" cy="2217951"/>
          </a:xfrm>
        </p:grpSpPr>
        <p:grpSp>
          <p:nvGrpSpPr>
            <p:cNvPr id="173071" name="Group 15"/>
            <p:cNvGrpSpPr>
              <a:grpSpLocks/>
            </p:cNvGrpSpPr>
            <p:nvPr/>
          </p:nvGrpSpPr>
          <p:grpSpPr bwMode="auto">
            <a:xfrm>
              <a:off x="304800" y="4343400"/>
              <a:ext cx="4111625" cy="1320800"/>
              <a:chOff x="1052" y="696"/>
              <a:chExt cx="2590" cy="832"/>
            </a:xfrm>
          </p:grpSpPr>
          <p:sp>
            <p:nvSpPr>
              <p:cNvPr id="173072" name="Rectangle 16"/>
              <p:cNvSpPr>
                <a:spLocks noChangeArrowheads="1"/>
              </p:cNvSpPr>
              <p:nvPr/>
            </p:nvSpPr>
            <p:spPr bwMode="auto">
              <a:xfrm>
                <a:off x="1052" y="1110"/>
                <a:ext cx="60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/>
                <a:r>
                  <a:rPr lang="en-US" b="1"/>
                  <a:t>Ion</a:t>
                </a:r>
              </a:p>
              <a:p>
                <a:pPr algn="ctr" eaLnBrk="0" hangingPunct="0"/>
                <a:r>
                  <a:rPr lang="en-US" b="1"/>
                  <a:t>Source</a:t>
                </a:r>
              </a:p>
            </p:txBody>
          </p:sp>
          <p:sp>
            <p:nvSpPr>
              <p:cNvPr id="173073" name="Rectangle 17"/>
              <p:cNvSpPr>
                <a:spLocks noChangeArrowheads="1"/>
              </p:cNvSpPr>
              <p:nvPr/>
            </p:nvSpPr>
            <p:spPr bwMode="auto">
              <a:xfrm>
                <a:off x="1982" y="843"/>
                <a:ext cx="4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FF0033"/>
                    </a:solidFill>
                  </a:rPr>
                  <a:t>MS-1</a:t>
                </a:r>
              </a:p>
            </p:txBody>
          </p:sp>
          <p:sp>
            <p:nvSpPr>
              <p:cNvPr id="173074" name="Rectangle 18"/>
              <p:cNvSpPr>
                <a:spLocks noChangeArrowheads="1"/>
              </p:cNvSpPr>
              <p:nvPr/>
            </p:nvSpPr>
            <p:spPr bwMode="auto">
              <a:xfrm>
                <a:off x="2443" y="696"/>
                <a:ext cx="70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/>
                <a:r>
                  <a:rPr lang="en-US" b="1"/>
                  <a:t>collision</a:t>
                </a:r>
              </a:p>
              <a:p>
                <a:pPr algn="ctr" eaLnBrk="0" hangingPunct="0"/>
                <a:r>
                  <a:rPr lang="en-US" b="1"/>
                  <a:t>cell</a:t>
                </a:r>
              </a:p>
            </p:txBody>
          </p:sp>
          <p:sp>
            <p:nvSpPr>
              <p:cNvPr id="173075" name="Rectangle 19"/>
              <p:cNvSpPr>
                <a:spLocks noChangeArrowheads="1"/>
              </p:cNvSpPr>
              <p:nvPr/>
            </p:nvSpPr>
            <p:spPr bwMode="auto">
              <a:xfrm>
                <a:off x="3140" y="842"/>
                <a:ext cx="4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FF0033"/>
                    </a:solidFill>
                  </a:rPr>
                  <a:t>MS-2</a:t>
                </a:r>
              </a:p>
            </p:txBody>
          </p:sp>
          <p:grpSp>
            <p:nvGrpSpPr>
              <p:cNvPr id="173076" name="Group 20"/>
              <p:cNvGrpSpPr>
                <a:grpSpLocks/>
              </p:cNvGrpSpPr>
              <p:nvPr/>
            </p:nvGrpSpPr>
            <p:grpSpPr bwMode="auto">
              <a:xfrm>
                <a:off x="1669" y="1060"/>
                <a:ext cx="1973" cy="468"/>
                <a:chOff x="1669" y="1060"/>
                <a:chExt cx="1973" cy="468"/>
              </a:xfrm>
            </p:grpSpPr>
            <p:sp>
              <p:nvSpPr>
                <p:cNvPr id="173077" name="Rectangle 21"/>
                <p:cNvSpPr>
                  <a:spLocks noChangeArrowheads="1"/>
                </p:cNvSpPr>
                <p:nvPr/>
              </p:nvSpPr>
              <p:spPr bwMode="auto">
                <a:xfrm>
                  <a:off x="2550" y="1060"/>
                  <a:ext cx="508" cy="468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78" name="Rectangle 22"/>
                <p:cNvSpPr>
                  <a:spLocks noChangeArrowheads="1"/>
                </p:cNvSpPr>
                <p:nvPr/>
              </p:nvSpPr>
              <p:spPr bwMode="auto">
                <a:xfrm>
                  <a:off x="2026" y="1060"/>
                  <a:ext cx="508" cy="468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79" name="Rectangle 23"/>
                <p:cNvSpPr>
                  <a:spLocks noChangeArrowheads="1"/>
                </p:cNvSpPr>
                <p:nvPr/>
              </p:nvSpPr>
              <p:spPr bwMode="auto">
                <a:xfrm>
                  <a:off x="3074" y="1060"/>
                  <a:ext cx="508" cy="468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80" name="Line 24"/>
                <p:cNvSpPr>
                  <a:spLocks noChangeShapeType="1"/>
                </p:cNvSpPr>
                <p:nvPr/>
              </p:nvSpPr>
              <p:spPr bwMode="auto">
                <a:xfrm>
                  <a:off x="1914" y="1309"/>
                  <a:ext cx="1728" cy="0"/>
                </a:xfrm>
                <a:prstGeom prst="line">
                  <a:avLst/>
                </a:prstGeom>
                <a:noFill/>
                <a:ln w="50800">
                  <a:solidFill>
                    <a:srgbClr val="FF00CC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81" name="Line 25"/>
                <p:cNvSpPr>
                  <a:spLocks noChangeShapeType="1"/>
                </p:cNvSpPr>
                <p:nvPr/>
              </p:nvSpPr>
              <p:spPr bwMode="auto">
                <a:xfrm>
                  <a:off x="3642" y="1207"/>
                  <a:ext cx="0" cy="199"/>
                </a:xfrm>
                <a:prstGeom prst="line">
                  <a:avLst/>
                </a:prstGeom>
                <a:noFill/>
                <a:ln w="50800">
                  <a:solidFill>
                    <a:srgbClr val="FF99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82" name="Arc 26"/>
                <p:cNvSpPr>
                  <a:spLocks/>
                </p:cNvSpPr>
                <p:nvPr/>
              </p:nvSpPr>
              <p:spPr bwMode="auto">
                <a:xfrm>
                  <a:off x="2130" y="1164"/>
                  <a:ext cx="185" cy="144"/>
                </a:xfrm>
                <a:custGeom>
                  <a:avLst/>
                  <a:gdLst>
                    <a:gd name="G0" fmla="+- 118 0 0"/>
                    <a:gd name="G1" fmla="+- 152 0 0"/>
                    <a:gd name="G2" fmla="+- 21600 0 0"/>
                    <a:gd name="T0" fmla="*/ 21717 w 21718"/>
                    <a:gd name="T1" fmla="*/ 0 h 21752"/>
                    <a:gd name="T2" fmla="*/ 0 w 21718"/>
                    <a:gd name="T3" fmla="*/ 21752 h 21752"/>
                    <a:gd name="T4" fmla="*/ 118 w 21718"/>
                    <a:gd name="T5" fmla="*/ 152 h 21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18" h="21752" fill="none" extrusionOk="0">
                      <a:moveTo>
                        <a:pt x="21717" y="-1"/>
                      </a:moveTo>
                      <a:cubicBezTo>
                        <a:pt x="21717" y="50"/>
                        <a:pt x="21718" y="101"/>
                        <a:pt x="21718" y="152"/>
                      </a:cubicBezTo>
                      <a:cubicBezTo>
                        <a:pt x="21718" y="12081"/>
                        <a:pt x="12047" y="21752"/>
                        <a:pt x="118" y="21752"/>
                      </a:cubicBezTo>
                      <a:cubicBezTo>
                        <a:pt x="78" y="21751"/>
                        <a:pt x="39" y="21751"/>
                        <a:pt x="0" y="21751"/>
                      </a:cubicBezTo>
                    </a:path>
                    <a:path w="21718" h="21752" stroke="0" extrusionOk="0">
                      <a:moveTo>
                        <a:pt x="21717" y="-1"/>
                      </a:moveTo>
                      <a:cubicBezTo>
                        <a:pt x="21717" y="50"/>
                        <a:pt x="21718" y="101"/>
                        <a:pt x="21718" y="152"/>
                      </a:cubicBezTo>
                      <a:cubicBezTo>
                        <a:pt x="21718" y="12081"/>
                        <a:pt x="12047" y="21752"/>
                        <a:pt x="118" y="21752"/>
                      </a:cubicBezTo>
                      <a:cubicBezTo>
                        <a:pt x="78" y="21751"/>
                        <a:pt x="39" y="21751"/>
                        <a:pt x="0" y="21751"/>
                      </a:cubicBezTo>
                      <a:lnTo>
                        <a:pt x="118" y="152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00CC"/>
                  </a:solidFill>
                  <a:round/>
                  <a:headEnd type="stealth" w="med" len="med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83" name="Rectangle 27"/>
                <p:cNvSpPr>
                  <a:spLocks noChangeArrowheads="1"/>
                </p:cNvSpPr>
                <p:nvPr/>
              </p:nvSpPr>
              <p:spPr bwMode="auto">
                <a:xfrm>
                  <a:off x="1669" y="1261"/>
                  <a:ext cx="116" cy="93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84" name="Line 28"/>
                <p:cNvSpPr>
                  <a:spLocks noChangeShapeType="1"/>
                </p:cNvSpPr>
                <p:nvPr/>
              </p:nvSpPr>
              <p:spPr bwMode="auto">
                <a:xfrm>
                  <a:off x="1789" y="1307"/>
                  <a:ext cx="78" cy="0"/>
                </a:xfrm>
                <a:prstGeom prst="line">
                  <a:avLst/>
                </a:prstGeom>
                <a:noFill/>
                <a:ln w="25400">
                  <a:solidFill>
                    <a:srgbClr val="FF99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85" name="Arc 29"/>
                <p:cNvSpPr>
                  <a:spLocks/>
                </p:cNvSpPr>
                <p:nvPr/>
              </p:nvSpPr>
              <p:spPr bwMode="auto">
                <a:xfrm rot="10800000">
                  <a:off x="2123" y="1308"/>
                  <a:ext cx="184" cy="143"/>
                </a:xfrm>
                <a:custGeom>
                  <a:avLst/>
                  <a:gdLst>
                    <a:gd name="G0" fmla="+- 21600 0 0"/>
                    <a:gd name="G1" fmla="+- 151 0 0"/>
                    <a:gd name="G2" fmla="+- 21600 0 0"/>
                    <a:gd name="T0" fmla="*/ 21482 w 21600"/>
                    <a:gd name="T1" fmla="*/ 21751 h 21751"/>
                    <a:gd name="T2" fmla="*/ 1 w 21600"/>
                    <a:gd name="T3" fmla="*/ 0 h 21751"/>
                    <a:gd name="T4" fmla="*/ 21600 w 21600"/>
                    <a:gd name="T5" fmla="*/ 151 h 217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51" fill="none" extrusionOk="0">
                      <a:moveTo>
                        <a:pt x="21482" y="21750"/>
                      </a:moveTo>
                      <a:cubicBezTo>
                        <a:pt x="9598" y="21685"/>
                        <a:pt x="0" y="12034"/>
                        <a:pt x="0" y="151"/>
                      </a:cubicBezTo>
                      <a:cubicBezTo>
                        <a:pt x="0" y="100"/>
                        <a:pt x="0" y="50"/>
                        <a:pt x="0" y="-1"/>
                      </a:cubicBezTo>
                    </a:path>
                    <a:path w="21600" h="21751" stroke="0" extrusionOk="0">
                      <a:moveTo>
                        <a:pt x="21482" y="21750"/>
                      </a:moveTo>
                      <a:cubicBezTo>
                        <a:pt x="9598" y="21685"/>
                        <a:pt x="0" y="12034"/>
                        <a:pt x="0" y="151"/>
                      </a:cubicBezTo>
                      <a:cubicBezTo>
                        <a:pt x="0" y="100"/>
                        <a:pt x="0" y="50"/>
                        <a:pt x="0" y="-1"/>
                      </a:cubicBezTo>
                      <a:lnTo>
                        <a:pt x="21600" y="15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00CC"/>
                  </a:solidFill>
                  <a:round/>
                  <a:headEnd type="none" w="sm" len="sm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86" name="Line 30"/>
                <p:cNvSpPr>
                  <a:spLocks noChangeShapeType="1"/>
                </p:cNvSpPr>
                <p:nvPr/>
              </p:nvSpPr>
              <p:spPr bwMode="auto">
                <a:xfrm>
                  <a:off x="2907" y="1309"/>
                  <a:ext cx="718" cy="0"/>
                </a:xfrm>
                <a:prstGeom prst="line">
                  <a:avLst/>
                </a:prstGeom>
                <a:noFill/>
                <a:ln w="50800">
                  <a:solidFill>
                    <a:schemeClr val="accent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087" name="Line 31"/>
                <p:cNvSpPr>
                  <a:spLocks noChangeShapeType="1"/>
                </p:cNvSpPr>
                <p:nvPr/>
              </p:nvSpPr>
              <p:spPr bwMode="auto">
                <a:xfrm>
                  <a:off x="2211" y="1309"/>
                  <a:ext cx="589" cy="0"/>
                </a:xfrm>
                <a:prstGeom prst="line">
                  <a:avLst/>
                </a:prstGeom>
                <a:noFill/>
                <a:ln w="50800">
                  <a:solidFill>
                    <a:srgbClr val="33CC33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aphicFrame>
              <p:nvGraphicFramePr>
                <p:cNvPr id="173088" name="Object 32"/>
                <p:cNvGraphicFramePr>
                  <a:graphicFrameLocks/>
                </p:cNvGraphicFramePr>
                <p:nvPr/>
              </p:nvGraphicFramePr>
              <p:xfrm>
                <a:off x="2594" y="1086"/>
                <a:ext cx="393" cy="42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1" name="Clip" r:id="rId6" imgW="3657600" imgH="3621074" progId="">
                        <p:embed/>
                      </p:oleObj>
                    </mc:Choice>
                    <mc:Fallback>
                      <p:oleObj name="Clip" r:id="rId6" imgW="3657600" imgH="3621074" progId="">
                        <p:embed/>
                        <p:pic>
                          <p:nvPicPr>
                            <p:cNvPr id="0" name="Picture 15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94" y="1086"/>
                              <a:ext cx="393" cy="42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7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5" name="TextBox 4"/>
            <p:cNvSpPr txBox="1"/>
            <p:nvPr/>
          </p:nvSpPr>
          <p:spPr>
            <a:xfrm>
              <a:off x="1851026" y="5906076"/>
              <a:ext cx="7745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Parent</a:t>
              </a:r>
            </a:p>
            <a:p>
              <a:r>
                <a:rPr lang="en-US" dirty="0" smtClean="0"/>
                <a:t> Ions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6614" y="591502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Fragment</a:t>
              </a:r>
            </a:p>
            <a:p>
              <a:pPr algn="ctr"/>
              <a:r>
                <a:rPr lang="en-US" dirty="0" smtClean="0"/>
                <a:t> Ions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192299" y="5786926"/>
              <a:ext cx="0" cy="256188"/>
            </a:xfrm>
            <a:prstGeom prst="straightConnector1">
              <a:avLst/>
            </a:prstGeom>
            <a:ln>
              <a:solidFill>
                <a:srgbClr val="FF2B2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3980905" y="5777982"/>
              <a:ext cx="0" cy="265133"/>
            </a:xfrm>
            <a:prstGeom prst="straightConnector1">
              <a:avLst/>
            </a:prstGeom>
            <a:ln>
              <a:solidFill>
                <a:srgbClr val="FF2B2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6998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2" grpId="0"/>
      <p:bldP spid="173066" grpId="0" animBg="1"/>
      <p:bldP spid="173067" grpId="0" animBg="1"/>
      <p:bldP spid="173068" grpId="0"/>
      <p:bldP spid="1730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What’s in a Mass Spectrum?</a:t>
            </a:r>
          </a:p>
        </p:txBody>
      </p:sp>
      <p:grpSp>
        <p:nvGrpSpPr>
          <p:cNvPr id="161795" name="Group 3"/>
          <p:cNvGrpSpPr>
            <a:grpSpLocks/>
          </p:cNvGrpSpPr>
          <p:nvPr/>
        </p:nvGrpSpPr>
        <p:grpSpPr bwMode="auto">
          <a:xfrm>
            <a:off x="874713" y="1685925"/>
            <a:ext cx="7062787" cy="4762500"/>
            <a:chOff x="551" y="1062"/>
            <a:chExt cx="4449" cy="3000"/>
          </a:xfrm>
        </p:grpSpPr>
        <p:sp>
          <p:nvSpPr>
            <p:cNvPr id="161796" name="Line 4"/>
            <p:cNvSpPr>
              <a:spLocks noChangeShapeType="1"/>
            </p:cNvSpPr>
            <p:nvPr/>
          </p:nvSpPr>
          <p:spPr bwMode="auto">
            <a:xfrm>
              <a:off x="669" y="1062"/>
              <a:ext cx="0" cy="3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797" name="Line 5"/>
            <p:cNvSpPr>
              <a:spLocks noChangeShapeType="1"/>
            </p:cNvSpPr>
            <p:nvPr/>
          </p:nvSpPr>
          <p:spPr bwMode="auto">
            <a:xfrm flipH="1">
              <a:off x="551" y="3758"/>
              <a:ext cx="444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1798" name="Text Box 6"/>
          <p:cNvSpPr txBox="1">
            <a:spLocks noChangeArrowheads="1"/>
          </p:cNvSpPr>
          <p:nvPr/>
        </p:nvSpPr>
        <p:spPr bwMode="auto">
          <a:xfrm rot="-5397489">
            <a:off x="-1632744" y="2616994"/>
            <a:ext cx="478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imes" charset="0"/>
              </a:rPr>
              <a:t>Ion Abundance (as a %of Base peak)</a:t>
            </a: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1600200" y="6216650"/>
            <a:ext cx="716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latin typeface="Times" charset="0"/>
              </a:rPr>
              <a:t>Mass, as </a:t>
            </a:r>
            <a:r>
              <a:rPr lang="en-US" sz="1800" b="1" i="1">
                <a:latin typeface="Times" charset="0"/>
              </a:rPr>
              <a:t>m/z</a:t>
            </a:r>
            <a:r>
              <a:rPr lang="en-US" sz="1800">
                <a:latin typeface="Times" charset="0"/>
              </a:rPr>
              <a:t>.  Z is the charge, and for doubly charged ions (often seen in macromolecules), masses show up at half their proper value</a:t>
            </a:r>
            <a:endParaRPr lang="en-US">
              <a:latin typeface="Times" charset="0"/>
            </a:endParaRP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8001000" y="5638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7924800" y="5486400"/>
            <a:ext cx="99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latin typeface="Times" charset="0"/>
              </a:rPr>
              <a:t>High mass</a:t>
            </a:r>
            <a:endParaRPr lang="en-US">
              <a:latin typeface="Times" charset="0"/>
            </a:endParaRPr>
          </a:p>
        </p:txBody>
      </p:sp>
      <p:grpSp>
        <p:nvGrpSpPr>
          <p:cNvPr id="161802" name="Group 10"/>
          <p:cNvGrpSpPr>
            <a:grpSpLocks/>
          </p:cNvGrpSpPr>
          <p:nvPr/>
        </p:nvGrpSpPr>
        <p:grpSpPr bwMode="auto">
          <a:xfrm>
            <a:off x="6096000" y="3048000"/>
            <a:ext cx="76200" cy="2895600"/>
            <a:chOff x="3840" y="1920"/>
            <a:chExt cx="48" cy="1824"/>
          </a:xfrm>
        </p:grpSpPr>
        <p:sp>
          <p:nvSpPr>
            <p:cNvPr id="161803" name="Line 11"/>
            <p:cNvSpPr>
              <a:spLocks noChangeShapeType="1"/>
            </p:cNvSpPr>
            <p:nvPr/>
          </p:nvSpPr>
          <p:spPr bwMode="auto">
            <a:xfrm>
              <a:off x="3840" y="1920"/>
              <a:ext cx="0" cy="1824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4" name="Line 12"/>
            <p:cNvSpPr>
              <a:spLocks noChangeShapeType="1"/>
            </p:cNvSpPr>
            <p:nvPr/>
          </p:nvSpPr>
          <p:spPr bwMode="auto">
            <a:xfrm>
              <a:off x="3888" y="3552"/>
              <a:ext cx="0" cy="192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1806" name="Text Box 14"/>
          <p:cNvSpPr txBox="1">
            <a:spLocks noChangeArrowheads="1"/>
          </p:cNvSpPr>
          <p:nvPr/>
        </p:nvSpPr>
        <p:spPr bwMode="auto">
          <a:xfrm>
            <a:off x="5195753" y="2606111"/>
            <a:ext cx="1800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ja-JP" altLang="en-US" b="1" i="1" dirty="0" smtClean="0">
                <a:latin typeface="Arial"/>
              </a:rPr>
              <a:t>“</a:t>
            </a:r>
            <a:r>
              <a:rPr lang="en-US" b="1" i="1" dirty="0">
                <a:latin typeface="Times" charset="0"/>
              </a:rPr>
              <a:t>molecular ion</a:t>
            </a:r>
            <a:r>
              <a:rPr lang="ja-JP" altLang="en-US" b="1" i="1" dirty="0">
                <a:latin typeface="Arial"/>
              </a:rPr>
              <a:t>”</a:t>
            </a:r>
            <a:endParaRPr lang="en-US" dirty="0">
              <a:latin typeface="Times" charset="0"/>
            </a:endParaRPr>
          </a:p>
        </p:txBody>
      </p:sp>
      <p:grpSp>
        <p:nvGrpSpPr>
          <p:cNvPr id="161810" name="Group 18"/>
          <p:cNvGrpSpPr>
            <a:grpSpLocks/>
          </p:cNvGrpSpPr>
          <p:nvPr/>
        </p:nvGrpSpPr>
        <p:grpSpPr bwMode="auto">
          <a:xfrm>
            <a:off x="1219200" y="1219200"/>
            <a:ext cx="3429000" cy="1066800"/>
            <a:chOff x="768" y="768"/>
            <a:chExt cx="2160" cy="672"/>
          </a:xfrm>
        </p:grpSpPr>
        <p:sp>
          <p:nvSpPr>
            <p:cNvPr id="161811" name="AutoShape 19"/>
            <p:cNvSpPr>
              <a:spLocks/>
            </p:cNvSpPr>
            <p:nvPr/>
          </p:nvSpPr>
          <p:spPr bwMode="auto">
            <a:xfrm rot="-5400000">
              <a:off x="1680" y="192"/>
              <a:ext cx="336" cy="2160"/>
            </a:xfrm>
            <a:prstGeom prst="rightBrace">
              <a:avLst>
                <a:gd name="adj1" fmla="val 5357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2" name="Text Box 20"/>
            <p:cNvSpPr txBox="1">
              <a:spLocks noChangeArrowheads="1"/>
            </p:cNvSpPr>
            <p:nvPr/>
          </p:nvSpPr>
          <p:spPr bwMode="auto">
            <a:xfrm>
              <a:off x="1200" y="768"/>
              <a:ext cx="12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charset="0"/>
                </a:rPr>
                <a:t>Fragment Ions</a:t>
              </a:r>
            </a:p>
          </p:txBody>
        </p:sp>
      </p:grpSp>
      <p:sp>
        <p:nvSpPr>
          <p:cNvPr id="161813" name="Text Box 21"/>
          <p:cNvSpPr txBox="1">
            <a:spLocks noChangeArrowheads="1"/>
          </p:cNvSpPr>
          <p:nvPr/>
        </p:nvSpPr>
        <p:spPr bwMode="auto">
          <a:xfrm>
            <a:off x="3810000" y="1143000"/>
            <a:ext cx="1676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latin typeface="Times" charset="0"/>
              </a:rPr>
              <a:t>Derived from molecular ion or higher weight fragments</a:t>
            </a:r>
            <a:endParaRPr lang="en-US">
              <a:latin typeface="Times" charset="0"/>
            </a:endParaRPr>
          </a:p>
        </p:txBody>
      </p:sp>
      <p:grpSp>
        <p:nvGrpSpPr>
          <p:cNvPr id="161814" name="Group 22"/>
          <p:cNvGrpSpPr>
            <a:grpSpLocks/>
          </p:cNvGrpSpPr>
          <p:nvPr/>
        </p:nvGrpSpPr>
        <p:grpSpPr bwMode="auto">
          <a:xfrm>
            <a:off x="6858000" y="5486400"/>
            <a:ext cx="76200" cy="457200"/>
            <a:chOff x="3840" y="1920"/>
            <a:chExt cx="48" cy="1824"/>
          </a:xfrm>
        </p:grpSpPr>
        <p:sp>
          <p:nvSpPr>
            <p:cNvPr id="161815" name="Line 23"/>
            <p:cNvSpPr>
              <a:spLocks noChangeShapeType="1"/>
            </p:cNvSpPr>
            <p:nvPr/>
          </p:nvSpPr>
          <p:spPr bwMode="auto">
            <a:xfrm>
              <a:off x="3840" y="1920"/>
              <a:ext cx="0" cy="1824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6" name="Line 24"/>
            <p:cNvSpPr>
              <a:spLocks noChangeShapeType="1"/>
            </p:cNvSpPr>
            <p:nvPr/>
          </p:nvSpPr>
          <p:spPr bwMode="auto">
            <a:xfrm>
              <a:off x="3888" y="3552"/>
              <a:ext cx="0" cy="192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1817" name="Group 25"/>
          <p:cNvGrpSpPr>
            <a:grpSpLocks/>
          </p:cNvGrpSpPr>
          <p:nvPr/>
        </p:nvGrpSpPr>
        <p:grpSpPr bwMode="auto">
          <a:xfrm>
            <a:off x="1371600" y="2133600"/>
            <a:ext cx="2438400" cy="3810000"/>
            <a:chOff x="864" y="1344"/>
            <a:chExt cx="1536" cy="2400"/>
          </a:xfrm>
        </p:grpSpPr>
        <p:grpSp>
          <p:nvGrpSpPr>
            <p:cNvPr id="161818" name="Group 26"/>
            <p:cNvGrpSpPr>
              <a:grpSpLocks/>
            </p:cNvGrpSpPr>
            <p:nvPr/>
          </p:nvGrpSpPr>
          <p:grpSpPr bwMode="auto">
            <a:xfrm>
              <a:off x="864" y="1920"/>
              <a:ext cx="48" cy="1824"/>
              <a:chOff x="3840" y="1920"/>
              <a:chExt cx="48" cy="1824"/>
            </a:xfrm>
          </p:grpSpPr>
          <p:sp>
            <p:nvSpPr>
              <p:cNvPr id="161819" name="Line 27"/>
              <p:cNvSpPr>
                <a:spLocks noChangeShapeType="1"/>
              </p:cNvSpPr>
              <p:nvPr/>
            </p:nvSpPr>
            <p:spPr bwMode="auto">
              <a:xfrm>
                <a:off x="3840" y="1920"/>
                <a:ext cx="0" cy="182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820" name="Line 28"/>
              <p:cNvSpPr>
                <a:spLocks noChangeShapeType="1"/>
              </p:cNvSpPr>
              <p:nvPr/>
            </p:nvSpPr>
            <p:spPr bwMode="auto">
              <a:xfrm>
                <a:off x="3888" y="3552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1821" name="Group 29"/>
            <p:cNvGrpSpPr>
              <a:grpSpLocks/>
            </p:cNvGrpSpPr>
            <p:nvPr/>
          </p:nvGrpSpPr>
          <p:grpSpPr bwMode="auto">
            <a:xfrm>
              <a:off x="2352" y="1344"/>
              <a:ext cx="48" cy="2400"/>
              <a:chOff x="3840" y="1920"/>
              <a:chExt cx="48" cy="1824"/>
            </a:xfrm>
          </p:grpSpPr>
          <p:sp>
            <p:nvSpPr>
              <p:cNvPr id="161822" name="Line 30"/>
              <p:cNvSpPr>
                <a:spLocks noChangeShapeType="1"/>
              </p:cNvSpPr>
              <p:nvPr/>
            </p:nvSpPr>
            <p:spPr bwMode="auto">
              <a:xfrm>
                <a:off x="3840" y="1920"/>
                <a:ext cx="0" cy="182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823" name="Line 31"/>
              <p:cNvSpPr>
                <a:spLocks noChangeShapeType="1"/>
              </p:cNvSpPr>
              <p:nvPr/>
            </p:nvSpPr>
            <p:spPr bwMode="auto">
              <a:xfrm>
                <a:off x="3888" y="3552"/>
                <a:ext cx="0" cy="192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1824" name="Group 32"/>
            <p:cNvGrpSpPr>
              <a:grpSpLocks/>
            </p:cNvGrpSpPr>
            <p:nvPr/>
          </p:nvGrpSpPr>
          <p:grpSpPr bwMode="auto">
            <a:xfrm>
              <a:off x="1680" y="2592"/>
              <a:ext cx="48" cy="1152"/>
              <a:chOff x="3840" y="1920"/>
              <a:chExt cx="48" cy="1824"/>
            </a:xfrm>
          </p:grpSpPr>
          <p:sp>
            <p:nvSpPr>
              <p:cNvPr id="161825" name="Line 33"/>
              <p:cNvSpPr>
                <a:spLocks noChangeShapeType="1"/>
              </p:cNvSpPr>
              <p:nvPr/>
            </p:nvSpPr>
            <p:spPr bwMode="auto">
              <a:xfrm>
                <a:off x="3840" y="1920"/>
                <a:ext cx="0" cy="182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826" name="Line 34"/>
              <p:cNvSpPr>
                <a:spLocks noChangeShapeType="1"/>
              </p:cNvSpPr>
              <p:nvPr/>
            </p:nvSpPr>
            <p:spPr bwMode="auto">
              <a:xfrm>
                <a:off x="3888" y="3552"/>
                <a:ext cx="0" cy="192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1827" name="Group 35"/>
            <p:cNvGrpSpPr>
              <a:grpSpLocks/>
            </p:cNvGrpSpPr>
            <p:nvPr/>
          </p:nvGrpSpPr>
          <p:grpSpPr bwMode="auto">
            <a:xfrm flipH="1">
              <a:off x="1968" y="3168"/>
              <a:ext cx="48" cy="576"/>
              <a:chOff x="3840" y="1920"/>
              <a:chExt cx="48" cy="1824"/>
            </a:xfrm>
          </p:grpSpPr>
          <p:sp>
            <p:nvSpPr>
              <p:cNvPr id="161828" name="Line 36"/>
              <p:cNvSpPr>
                <a:spLocks noChangeShapeType="1"/>
              </p:cNvSpPr>
              <p:nvPr/>
            </p:nvSpPr>
            <p:spPr bwMode="auto">
              <a:xfrm>
                <a:off x="3840" y="1920"/>
                <a:ext cx="0" cy="182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829" name="Line 37"/>
              <p:cNvSpPr>
                <a:spLocks noChangeShapeType="1"/>
              </p:cNvSpPr>
              <p:nvPr/>
            </p:nvSpPr>
            <p:spPr bwMode="auto">
              <a:xfrm>
                <a:off x="3888" y="3552"/>
                <a:ext cx="0" cy="192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1830" name="Group 38"/>
            <p:cNvGrpSpPr>
              <a:grpSpLocks/>
            </p:cNvGrpSpPr>
            <p:nvPr/>
          </p:nvGrpSpPr>
          <p:grpSpPr bwMode="auto">
            <a:xfrm flipH="1">
              <a:off x="2064" y="3168"/>
              <a:ext cx="48" cy="576"/>
              <a:chOff x="3840" y="1920"/>
              <a:chExt cx="48" cy="1824"/>
            </a:xfrm>
          </p:grpSpPr>
          <p:sp>
            <p:nvSpPr>
              <p:cNvPr id="161831" name="Line 39"/>
              <p:cNvSpPr>
                <a:spLocks noChangeShapeType="1"/>
              </p:cNvSpPr>
              <p:nvPr/>
            </p:nvSpPr>
            <p:spPr bwMode="auto">
              <a:xfrm>
                <a:off x="3840" y="1920"/>
                <a:ext cx="0" cy="182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832" name="Line 40"/>
              <p:cNvSpPr>
                <a:spLocks noChangeShapeType="1"/>
              </p:cNvSpPr>
              <p:nvPr/>
            </p:nvSpPr>
            <p:spPr bwMode="auto">
              <a:xfrm>
                <a:off x="3888" y="3552"/>
                <a:ext cx="0" cy="192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1833" name="Text Box 41"/>
          <p:cNvSpPr txBox="1">
            <a:spLocks noChangeArrowheads="1"/>
          </p:cNvSpPr>
          <p:nvPr/>
        </p:nvSpPr>
        <p:spPr bwMode="auto">
          <a:xfrm>
            <a:off x="6477000" y="4876800"/>
            <a:ext cx="213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latin typeface="Times" charset="0"/>
              </a:rPr>
              <a:t>In </a:t>
            </a:r>
            <a:r>
              <a:rPr lang="en-US" sz="1600" dirty="0" smtClean="0">
                <a:latin typeface="Times" charset="0"/>
              </a:rPr>
              <a:t>molecular ions, </a:t>
            </a:r>
            <a:r>
              <a:rPr lang="en-US" sz="1600" dirty="0">
                <a:latin typeface="Times" charset="0"/>
              </a:rPr>
              <a:t>adduct ions, [</a:t>
            </a:r>
            <a:r>
              <a:rPr lang="en-US" sz="1600" dirty="0" err="1">
                <a:latin typeface="Times" charset="0"/>
              </a:rPr>
              <a:t>M+reagent</a:t>
            </a:r>
            <a:r>
              <a:rPr lang="en-US" sz="1600" dirty="0">
                <a:latin typeface="Times" charset="0"/>
              </a:rPr>
              <a:t> gas]</a:t>
            </a:r>
            <a:r>
              <a:rPr lang="en-US" sz="1600" baseline="30000" dirty="0">
                <a:latin typeface="Times" charset="0"/>
              </a:rPr>
              <a:t>+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6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1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1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1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1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1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1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8" grpId="0" build="p" autoUpdateAnimBg="0"/>
      <p:bldP spid="161799" grpId="0" build="p" autoUpdateAnimBg="0"/>
      <p:bldP spid="161801" grpId="0" build="p" autoUpdateAnimBg="0"/>
      <p:bldP spid="161806" grpId="0" build="p" autoUpdateAnimBg="0"/>
      <p:bldP spid="161813" grpId="0" build="p" autoUpdateAnimBg="0"/>
      <p:bldP spid="16183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904" y="247650"/>
            <a:ext cx="8229600" cy="884238"/>
          </a:xfrm>
        </p:spPr>
        <p:txBody>
          <a:bodyPr/>
          <a:lstStyle/>
          <a:p>
            <a:r>
              <a:rPr lang="en-US" dirty="0"/>
              <a:t>Peptide Fragmentation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5394294"/>
            <a:ext cx="8229600" cy="1720850"/>
          </a:xfrm>
        </p:spPr>
        <p:txBody>
          <a:bodyPr/>
          <a:lstStyle/>
          <a:p>
            <a:r>
              <a:rPr lang="en-US" sz="2600" dirty="0"/>
              <a:t>Peptides tend to fragment along the backbone.</a:t>
            </a:r>
          </a:p>
          <a:p>
            <a:r>
              <a:rPr lang="en-US" sz="2600" dirty="0"/>
              <a:t>Fragments can also loose neutral chemical groups like NH</a:t>
            </a:r>
            <a:r>
              <a:rPr lang="en-US" sz="2600" baseline="-25000" dirty="0"/>
              <a:t>3</a:t>
            </a:r>
            <a:r>
              <a:rPr lang="en-US" sz="2600" dirty="0"/>
              <a:t> and H</a:t>
            </a:r>
            <a:r>
              <a:rPr lang="en-US" sz="2600" baseline="-25000" dirty="0"/>
              <a:t>2</a:t>
            </a:r>
            <a:r>
              <a:rPr lang="en-US" sz="2600" dirty="0"/>
              <a:t>O.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952500" y="3861281"/>
            <a:ext cx="7615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FF"/>
                </a:solidFill>
              </a:rPr>
              <a:t>H...-HN-CH-CO    .  .   .   NH-CH-CO-NH-CH-CO-…OH</a:t>
            </a:r>
          </a:p>
        </p:txBody>
      </p:sp>
      <p:sp>
        <p:nvSpPr>
          <p:cNvPr id="196613" name="Line 5"/>
          <p:cNvSpPr>
            <a:spLocks noChangeShapeType="1"/>
          </p:cNvSpPr>
          <p:nvPr/>
        </p:nvSpPr>
        <p:spPr bwMode="auto">
          <a:xfrm flipH="1">
            <a:off x="2843213" y="4291493"/>
            <a:ext cx="12700" cy="179388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96614" name="Line 6"/>
          <p:cNvSpPr>
            <a:spLocks noChangeShapeType="1"/>
          </p:cNvSpPr>
          <p:nvPr/>
        </p:nvSpPr>
        <p:spPr bwMode="auto">
          <a:xfrm flipH="1">
            <a:off x="5000625" y="3762856"/>
            <a:ext cx="12700" cy="1793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96615" name="Line 7"/>
          <p:cNvSpPr>
            <a:spLocks noChangeShapeType="1"/>
          </p:cNvSpPr>
          <p:nvPr/>
        </p:nvSpPr>
        <p:spPr bwMode="auto">
          <a:xfrm flipH="1">
            <a:off x="6721475" y="4291493"/>
            <a:ext cx="12700" cy="1793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2681288" y="4432781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FF"/>
                </a:solidFill>
              </a:rPr>
              <a:t>R</a:t>
            </a:r>
            <a:r>
              <a:rPr lang="en-US" sz="2400" b="1" baseline="-25000">
                <a:solidFill>
                  <a:srgbClr val="0000FF"/>
                </a:solidFill>
              </a:rPr>
              <a:t>i-1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4924425" y="4432781"/>
            <a:ext cx="461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FF"/>
                </a:solidFill>
              </a:rPr>
              <a:t>R</a:t>
            </a:r>
            <a:r>
              <a:rPr lang="en-US" sz="2400" b="1" baseline="-25000">
                <a:solidFill>
                  <a:srgbClr val="0000FF"/>
                </a:solidFill>
              </a:rPr>
              <a:t>i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6557963" y="4432781"/>
            <a:ext cx="693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FF"/>
                </a:solidFill>
              </a:rPr>
              <a:t>R</a:t>
            </a:r>
            <a:r>
              <a:rPr lang="en-US" sz="2400" b="1" baseline="-25000">
                <a:solidFill>
                  <a:srgbClr val="0000FF"/>
                </a:solidFill>
              </a:rPr>
              <a:t>i+1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4819650" y="3370743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chemeClr val="folHlink"/>
                </a:solidFill>
              </a:rPr>
              <a:t>H</a:t>
            </a:r>
            <a:r>
              <a:rPr lang="en-US" sz="2400" b="1" baseline="30000">
                <a:solidFill>
                  <a:schemeClr val="folHlink"/>
                </a:solidFill>
              </a:rPr>
              <a:t>+</a:t>
            </a:r>
            <a:endParaRPr lang="en-US" sz="2400" b="1" baseline="30000"/>
          </a:p>
        </p:txBody>
      </p:sp>
      <p:sp>
        <p:nvSpPr>
          <p:cNvPr id="196620" name="Line 12"/>
          <p:cNvSpPr>
            <a:spLocks noChangeShapeType="1"/>
          </p:cNvSpPr>
          <p:nvPr/>
        </p:nvSpPr>
        <p:spPr bwMode="auto">
          <a:xfrm flipH="1">
            <a:off x="5095875" y="4286731"/>
            <a:ext cx="12700" cy="1793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96621" name="AutoShape 13"/>
          <p:cNvSpPr>
            <a:spLocks noChangeArrowheads="1"/>
          </p:cNvSpPr>
          <p:nvPr/>
        </p:nvSpPr>
        <p:spPr bwMode="auto">
          <a:xfrm rot="-693610">
            <a:off x="2871788" y="3386618"/>
            <a:ext cx="792162" cy="793750"/>
          </a:xfrm>
          <a:prstGeom prst="lightningBolt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22" name="AutoShape 14"/>
          <p:cNvSpPr>
            <a:spLocks/>
          </p:cNvSpPr>
          <p:nvPr/>
        </p:nvSpPr>
        <p:spPr bwMode="auto">
          <a:xfrm rot="16200000">
            <a:off x="2051844" y="3822387"/>
            <a:ext cx="360363" cy="2232025"/>
          </a:xfrm>
          <a:prstGeom prst="leftBrace">
            <a:avLst>
              <a:gd name="adj1" fmla="val 51615"/>
              <a:gd name="adj2" fmla="val 50000"/>
            </a:avLst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96623" name="AutoShape 15"/>
          <p:cNvSpPr>
            <a:spLocks/>
          </p:cNvSpPr>
          <p:nvPr/>
        </p:nvSpPr>
        <p:spPr bwMode="auto">
          <a:xfrm rot="16200000">
            <a:off x="6299994" y="2885762"/>
            <a:ext cx="360363" cy="4105275"/>
          </a:xfrm>
          <a:prstGeom prst="leftBrace">
            <a:avLst>
              <a:gd name="adj1" fmla="val 94934"/>
              <a:gd name="adj2" fmla="val 50000"/>
            </a:avLst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96624" name="Text Box 16"/>
          <p:cNvSpPr txBox="1">
            <a:spLocks noChangeArrowheads="1"/>
          </p:cNvSpPr>
          <p:nvPr/>
        </p:nvSpPr>
        <p:spPr bwMode="auto">
          <a:xfrm>
            <a:off x="1258888" y="5045556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CC"/>
                </a:solidFill>
              </a:rPr>
              <a:t>Prefix Fragment</a:t>
            </a:r>
          </a:p>
        </p:txBody>
      </p:sp>
      <p:sp>
        <p:nvSpPr>
          <p:cNvPr id="196625" name="Text Box 17"/>
          <p:cNvSpPr txBox="1">
            <a:spLocks noChangeArrowheads="1"/>
          </p:cNvSpPr>
          <p:nvPr/>
        </p:nvSpPr>
        <p:spPr bwMode="auto">
          <a:xfrm>
            <a:off x="5580063" y="5045556"/>
            <a:ext cx="295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CC"/>
                </a:solidFill>
              </a:rPr>
              <a:t>Suffix Fragment</a:t>
            </a:r>
          </a:p>
        </p:txBody>
      </p:sp>
      <p:sp>
        <p:nvSpPr>
          <p:cNvPr id="196626" name="Text Box 18"/>
          <p:cNvSpPr txBox="1">
            <a:spLocks noChangeArrowheads="1"/>
          </p:cNvSpPr>
          <p:nvPr/>
        </p:nvSpPr>
        <p:spPr bwMode="auto">
          <a:xfrm>
            <a:off x="952500" y="2888258"/>
            <a:ext cx="43211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FF0000"/>
                </a:solidFill>
              </a:rPr>
              <a:t>Collision Induced Dissociation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4697" y="1315557"/>
            <a:ext cx="6958013" cy="1574229"/>
            <a:chOff x="176213" y="1524000"/>
            <a:chExt cx="8686800" cy="2667000"/>
          </a:xfrm>
        </p:grpSpPr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176213" y="1524000"/>
              <a:ext cx="8686800" cy="2667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1068388" y="2011933"/>
              <a:ext cx="64484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FFFFCC"/>
                  </a:solidFill>
                </a:rPr>
                <a:t>H...-HN-CH-CO-NH-CH-CO-NH-CH-CO-…OH</a:t>
              </a:r>
            </a:p>
          </p:txBody>
        </p:sp>
        <p:sp>
          <p:nvSpPr>
            <p:cNvPr id="22" name="Line 5"/>
            <p:cNvSpPr>
              <a:spLocks noChangeShapeType="1"/>
            </p:cNvSpPr>
            <p:nvPr/>
          </p:nvSpPr>
          <p:spPr bwMode="auto">
            <a:xfrm flipH="1">
              <a:off x="2744788" y="2442146"/>
              <a:ext cx="12700" cy="17938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 flipH="1">
              <a:off x="6008688" y="2442146"/>
              <a:ext cx="12700" cy="179387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2582863" y="2583433"/>
              <a:ext cx="641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FFFFCC"/>
                  </a:solidFill>
                </a:rPr>
                <a:t>R</a:t>
              </a:r>
              <a:r>
                <a:rPr lang="en-US" sz="2400" b="1" baseline="-25000">
                  <a:solidFill>
                    <a:srgbClr val="FFFFCC"/>
                  </a:solidFill>
                </a:rPr>
                <a:t>i-1</a:t>
              </a:r>
              <a:endParaRPr lang="en-US" sz="2400" b="1">
                <a:solidFill>
                  <a:srgbClr val="FFFFCC"/>
                </a:solidFill>
              </a:endParaRP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4183063" y="2583433"/>
              <a:ext cx="4619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FFFFCC"/>
                  </a:solidFill>
                </a:rPr>
                <a:t>R</a:t>
              </a:r>
              <a:r>
                <a:rPr lang="en-US" sz="2400" b="1" baseline="-25000">
                  <a:solidFill>
                    <a:srgbClr val="FFFFCC"/>
                  </a:solidFill>
                </a:rPr>
                <a:t>i</a:t>
              </a:r>
              <a:endParaRPr lang="en-US" sz="2400" b="1">
                <a:solidFill>
                  <a:srgbClr val="FFFFCC"/>
                </a:solidFill>
              </a:endParaRP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5859463" y="2583433"/>
              <a:ext cx="6937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FFFFCC"/>
                  </a:solidFill>
                </a:rPr>
                <a:t>R</a:t>
              </a:r>
              <a:r>
                <a:rPr lang="en-US" sz="2400" b="1" baseline="-25000">
                  <a:solidFill>
                    <a:srgbClr val="FFFFCC"/>
                  </a:solidFill>
                </a:rPr>
                <a:t>i+1</a:t>
              </a:r>
              <a:endParaRPr lang="en-US" sz="2400" b="1">
                <a:solidFill>
                  <a:srgbClr val="FFFFCC"/>
                </a:solidFill>
              </a:endParaRPr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>
              <a:off x="1703388" y="1973833"/>
              <a:ext cx="0" cy="1371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>
              <a:off x="3327400" y="1986533"/>
              <a:ext cx="0" cy="1371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4967288" y="1999233"/>
              <a:ext cx="0" cy="1371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6618288" y="1999233"/>
              <a:ext cx="0" cy="1371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1817688" y="3370833"/>
              <a:ext cx="147161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FF00"/>
                  </a:solidFill>
                </a:rPr>
                <a:t>AA residue</a:t>
              </a:r>
              <a:r>
                <a:rPr lang="en-US" baseline="-25000">
                  <a:solidFill>
                    <a:srgbClr val="FFFF00"/>
                  </a:solidFill>
                </a:rPr>
                <a:t>i-1</a:t>
              </a:r>
              <a:endParaRPr lang="en-US">
                <a:solidFill>
                  <a:srgbClr val="FF3300"/>
                </a:solidFill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3595688" y="3383533"/>
              <a:ext cx="133508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FF00"/>
                  </a:solidFill>
                </a:rPr>
                <a:t>AA residue</a:t>
              </a:r>
              <a:r>
                <a:rPr lang="en-US" baseline="-25000">
                  <a:solidFill>
                    <a:srgbClr val="FFFF00"/>
                  </a:solidFill>
                </a:rPr>
                <a:t>i</a:t>
              </a:r>
              <a:endParaRPr lang="en-US">
                <a:solidFill>
                  <a:srgbClr val="FF3300"/>
                </a:solidFill>
              </a:endParaRPr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5119688" y="3370833"/>
              <a:ext cx="150971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FF00"/>
                  </a:solidFill>
                </a:rPr>
                <a:t>AA residue</a:t>
              </a:r>
              <a:r>
                <a:rPr lang="en-US" baseline="-25000">
                  <a:solidFill>
                    <a:srgbClr val="FFFF00"/>
                  </a:solidFill>
                </a:rPr>
                <a:t>i+1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271463" y="2864421"/>
              <a:ext cx="13017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FF00"/>
                  </a:solidFill>
                </a:rPr>
                <a:t>N-terminus</a:t>
              </a:r>
              <a:endParaRPr lang="en-US">
                <a:solidFill>
                  <a:srgbClr val="FF3300"/>
                </a:solidFill>
              </a:endParaRPr>
            </a:p>
          </p:txBody>
        </p:sp>
        <p:sp>
          <p:nvSpPr>
            <p:cNvPr id="35" name="Text Box 18"/>
            <p:cNvSpPr txBox="1">
              <a:spLocks noChangeArrowheads="1"/>
            </p:cNvSpPr>
            <p:nvPr/>
          </p:nvSpPr>
          <p:spPr bwMode="auto">
            <a:xfrm>
              <a:off x="7351713" y="2873989"/>
              <a:ext cx="1301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FF00"/>
                  </a:solidFill>
                </a:rPr>
                <a:t>C-terminus</a:t>
              </a:r>
              <a:endParaRPr lang="en-US" dirty="0">
                <a:solidFill>
                  <a:srgbClr val="FF3300"/>
                </a:solidFill>
              </a:endParaRPr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 flipV="1">
              <a:off x="992188" y="2392933"/>
              <a:ext cx="381000" cy="457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 flipH="1" flipV="1">
              <a:off x="7392988" y="2392933"/>
              <a:ext cx="609600" cy="457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 flipH="1">
              <a:off x="4354513" y="2437383"/>
              <a:ext cx="12700" cy="179388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450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ions  and Y 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7" y="2063750"/>
            <a:ext cx="7145646" cy="3746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73986" y="5625586"/>
            <a:ext cx="3105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www.molgen.mpg.de</a:t>
            </a:r>
            <a:r>
              <a:rPr lang="en-US" sz="1200" dirty="0"/>
              <a:t>/101151/Proteomics</a:t>
            </a:r>
          </a:p>
        </p:txBody>
      </p:sp>
    </p:spTree>
    <p:extLst>
      <p:ext uri="{BB962C8B-B14F-4D97-AF65-F5344CB8AC3E}">
        <p14:creationId xmlns:p14="http://schemas.microsoft.com/office/powerpoint/2010/main" val="286458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Central Dogma with “</a:t>
            </a:r>
            <a:r>
              <a:rPr lang="en-US" dirty="0" err="1" smtClean="0"/>
              <a:t>Omis</a:t>
            </a:r>
            <a:r>
              <a:rPr lang="en-US" dirty="0" smtClean="0"/>
              <a:t>”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02229" y="2093016"/>
            <a:ext cx="6191794" cy="4219303"/>
            <a:chOff x="1358538" y="1815737"/>
            <a:chExt cx="6191794" cy="4219303"/>
          </a:xfrm>
          <a:solidFill>
            <a:srgbClr val="FFCC99">
              <a:alpha val="83137"/>
            </a:srgbClr>
          </a:solidFill>
        </p:grpSpPr>
        <p:sp>
          <p:nvSpPr>
            <p:cNvPr id="4" name="Oval 3"/>
            <p:cNvSpPr/>
            <p:nvPr/>
          </p:nvSpPr>
          <p:spPr>
            <a:xfrm>
              <a:off x="1358538" y="1815737"/>
              <a:ext cx="6191794" cy="4219303"/>
            </a:xfrm>
            <a:prstGeom prst="ellipse">
              <a:avLst/>
            </a:prstGeom>
            <a:grp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050869" y="2952206"/>
              <a:ext cx="2259874" cy="190717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02183" y="315585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Mature  mRNA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41675" y="258287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Protein</a:t>
            </a:r>
            <a:endParaRPr lang="en-US" dirty="0"/>
          </a:p>
        </p:txBody>
      </p:sp>
      <p:sp>
        <p:nvSpPr>
          <p:cNvPr id="29698" name="AutoShape 2" descr="Image result for d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AutoShape 4" descr="Image result for d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4" name="Picture 8" descr="Image result for d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5086" y="4259567"/>
            <a:ext cx="872102" cy="659146"/>
          </a:xfrm>
          <a:prstGeom prst="rect">
            <a:avLst/>
          </a:prstGeom>
          <a:noFill/>
        </p:spPr>
      </p:pic>
      <p:sp>
        <p:nvSpPr>
          <p:cNvPr id="29702" name="AutoShape 6" descr="data:image/jpeg;base64,/9j/4AAQSkZJRgABAQAAAQABAAD/2wCEAAkGBxMHBhITExQVFhUXFyIYFxgXFxgeHRkhHB0aIhoWHxkcHCogHhwlGxgaJDEiJS4sLi4vHSA0ODMtNygtLiwBCgoKDg0OGxAQGzIkICQsLC8vLC8sLDI0LDgvLC80ODEvLCwsLywvNCwsLCw0NywsLCwsMCwsLCwsLCwrLCwsLP/AABEIAMIBAwMBIgACEQEDEQH/xAAcAAEAAwEBAQEBAAAAAAAAAAAABQYHBAMIAQL/xABGEAABAwIEAgYIBAMGBAcBAAABAAIDBBEFBhIhMUEHEyJRYXEUIzJCYoGRoRVSgrEzcsEkJrLC0fBDg5KiFhdTY3Oj8gj/xAAZAQEAAwEBAAAAAAAAAAAAAAAAAQIDBAX/xAAyEQACAQMCAwUHAwUAAAAAAAAAAQIDETESIUGh8AQTIjKxUWFxgZHB0SNC8RQzYnLh/9oADAMBAAIRAxEAPwCT6dYi3qXgkbb2Pf8A/lZ/kzG5sJppp4y5z4ZIpdJJs5t3Mew+BbIRflseS1PpnZ19A1nMMLx+lzWn/GFk2Q6p9LitQ1kbZXPp3tETr2k4XYbEHduoLvir0kZ+0+mMIxKPGMMiniN45GhzT58iORB2I5EFdi+d8qZ5rMgwvppKQva53WMZI5zHMvfVY6TdpIv56jzVng6dWX9ZQvb/ACTNd/iY1cTgy6ZsKLGq/pyDmeppHA98jh+zVWMT6Tq/EDbrNF9gyMWJ8O9aQouW97EOR9Cz1cdOLue0eZUfJmSnj/4jfPU237rBIKLEKyF08oe2MDd0hIA+buJPcFK5VyvUZxLrOLKZp0vkPvnnGzy5u5cOPDf+npxjeTM3OWEbZDjMcnf57Efbdd7HiRtwbhZVjFM/Cq2Olp3mSoeQ1oB2Btfc22a1vaceQsN7q5RmXBo2dY4OIA1OAsDyLgOW/LxVJ0I7aXuxGo7u5ZUXlTTioiuF6rlasbBERAEREAREQBERAEREAREQBERAEREAREQBERAEREB890+K1uN17W1cglBa6MGzBpDx8IHvtZ9FV8GHoObYgdg5xjP6wW/u4L6pkibI0ggG/gvm7pLwh2C5gc5o4O1tPzuCvRpVVPZK1jPTZ/E8aTo7xGuH8MkH3nG4877ryxrJLMuM/tdTG19riKPtyHxIuA0eLreF1e35oxTH4YqPDotI6tpdUcg1w29YRpZYbWF3m1xZWTKHRbT4PKJqo+lVF9Wp4uxp43DTfU6/vOub7iyynV0t3QV3gy7J/RzVZmLXtb6PTnfrZB2nD4GbF38xs3uJ4LZMIyrh2R8MdJpb2Rd80vae7522ueDWgC/AXVkxGujw2idLK4MY0XJP7eJJ2AHFZYG1HSljW+qLD4nWJBsXHm0HnIRxdwYDYb7nJNz8UnsG7bLdn6xs/SnjFzqhw+J1jY2LyOLQRxeRxdwYDYb3Ku2YsVhyfgAbGGRhrdMbQNmgcXW5gXG3MkDmSJV3U5fwgBrQyKNulrGj6NA7yf3VMyzRPzdjfp049RG71LeT3tJs/fjHGbhve/U7awvZNS8cvKsLrmVe3hWXxJPIWXn0bHVdSD6TMPZcbmFhN+rv+dx7Tz32Hu3MYcUkzJmmVsW9PHCWuPLtGzCPjcQXeDWjmVJ9ImOmgoBBEC+aazQxpsSHGwaO4vO1+4O4WXdgeFMypldwkcC7S6WeT8ziO0e+wADWjjZrQpUmlreZY65EWTelYREZLxvrD1bjuNv9fpx+SvKwxmIfhOdZW8hKfoTf9itupn9ZTtPgp7VBJqS4l6b4HqiIuQ0CIiAIiIAiIgCIiAIiIAiIgCIiAIiIAiIgCIiALPulrL/4lhglaO00WPlyWgrzqYG1MDmOFwRYrSnPRJMiSujJuhDGOr10jzvvpv3t3sPNh/7FqmI10eG0bpZXBrGi5J/YDmTwAHFYjmDDZMm5sbMzZpcCDyuDdt/A7g+BKnCyp6T8asdcNDEe0RxJt7LT70hB3dwaD3ntdNakm9d9jPU8LIDZ+lLGN9UVBE7cg7uP5R3yEcXcGA2G/HU6Gjjw2iZFE1rI2Ns1o2AA/wB8Uw+hjw2iZFEwMjYNLWt4Af7581Us844+SRtFTAPmkOgi+1yL2d8Abdzz3WG+o2w3qSstkuQ2gr5fqcGKzOzvjwpoy4U8faleLizTcWHxybhv5WajxNleJXxYLhWwDIomANa0WAAsGsA+gAXNlvBGYBhgiadTiS+SQ8ZHu9p58+AHIADkqnnGpfmXHY8OgJDbkzPafYa3Z7/MXDG/E43HZVlapK2Irr6sjeCvxfXIZHo35gxqTEpxsHObTjlf2XyjwABjae4PPMFfz0qYi+rMGHQby1Dhq8Bfs38Ni89wZ4q7OMWB4RsAyGGPYD3WsGwA8hZUbo4o3Y5jNRikw3c4xw+A4PcPAWEYPHsv71Knduq+GPt9BpslBfPr3mbdILPwrOz2XJs1m54mzWi58TZbzlSp9My7A/vYP23+6wvpzHUZ3B/NG0/v/otb6J6n0nI1Oe64+jitKzvST+HoXSsy3oiLiLhERAEREAREQBERAEREAREQBERAEREAREQBERAEREBDZowBmPYc5jhvbYrP8l4y/KGMuo6o2ie7svPBruAdfk12wPcbHa5K1lQWacsRZioy14s4ey4cQt6dRW0Tx6FGuKGbcfbgOGudezyDp2va3F1ue5AA5uIHeRH5Gy+6iY6qqAfSZRazjcxMJuI7/mJ7Tzzd36QVn9T6RlTHIDXRuqIoj6o6tiW/w3XNwdA1aWG1ib32utDwvpCoMRaPW9W78sgLSPnu37q86cowtDdcWVjvLU/kd2cMdbgODufezyCGeHe63Ow+pLRzXFkDAXYThplmFqiez5L8WD3Ib/CCSfic7dV6hlbm/OZmlc0U9MR1bHEDW/iwWO/ZvrPiWDfSVfazFYaOkfI6RulrS42cCdhfYX3PcFWacV3azx/Hy9SItSet/IpvSXWvxGpp8NgPrJ3AvPHS0cLjuFnPI42YO9XKipYsFwlsbezFCywvyDRuSeZ2uSqLkJ7amvqMSqXta+VxbECfZaD2j5XaGjwZ8S9+kLOVMMtzxwzMfI4aSGuBs0+1fzAI+amUG2oLC6YjLZzMb6Sq44q+nqHcZOt+XrXkN+QcB8lr3QPUddki35ZHD+v9VjmbXRT5Wo3RPEgZJKxzg1wGq0TyBqAJHb4rqy1naqypk8Cm0esneHFwJIs2MtsL+Lvot6kdUbdZLx8qPp4mwXJVYrBRj1krG+bgF8wYhmzFcTh6yWaZsZNtQuxnkCALmw4KdwfoyxPHIWS9mJjwHAyuOsg8HFo3FxvvZYdxFeZktm2y51ooz/GYfJzT/Vebc70r+BLv5S0/5li9Xkh9BmSGijn6+of7Ya0hkQ2OpxvyadRH8vNwV+HRLT0NMXOqpQ1oLnONgABuSfDmrunRWWU1SeC8UmZaaqfYSBp7n9n7nb7qXG4WKZdyrLj75TBI5sMbrNfLftn8luQAsXeJA3sVP0tVXZLe0TjXATpFnXHM9nmNgTY7bFJ9nje0Jb+wRqNq7WxpiLjwvEo8TpQ+M3B+3guxcjTTszUIiKAEREAREQBERAEREAREQBERAEREAREQHjV0rK2AskY17TsWuAIKoeMdFkM0uumkMTr3DXDU2/gfab91oSK8KkoeVkOKeTEavozrIXm13d7o5Rv42dYrljyFXxvP8V2xFnlxHntcLeEXQu1z9iKOmrWPnv8A8oq6rPacP1Od+1lK4d0IzNjc19Sxgds4NaXXt43C29FR9pky2k+f+kvI7Mo5NiZG90gNQXkuA2LmAWFuXqwv66Eaulo8JrpKsR9XCWyXe0HSSCOyD7xsAANzsFoXTPRel5McfyODvvb/ADLJOijAo8x1lRRyuLWExym3EiNxu0HlcPtfldbJ6qV31uPaXzLGGydI+PjEKpmiihcRSwH2XkH2iOBAI373C3Btjd8+ZpblbBS/YzPu2Flr3d+aw3LW3F++4HEhS880OBYQXHTHDCzgBYNa0WDQB8gAPALPsnUMmdcyOxSpbaGN2mkjPC7Se33HSefN9ztoC5lv4nhEPbZZJzo5yu7BqJ9RUXdV1HalLtywE3Ed++5u63E+AC48410mYcXZh1Mbb6pnjg0NIv5hm23N5Y3azlN52zF+BYbZm88nZjaBci5A1W5m5AA5uIHemScu/gWHEyWNRL2pXXvbujB5htzvzJceavF6V3ks8Pz8vUo1d6Fjj17yWoqSLA8JbG2zIomcSeAG7nOJ4k7kk8SSVU4IX5vx1z3hzaaLbSdtXAiI+J7Ln9w0M37S98w1z8cxRtHAdgbyO4gaT2nnkQx1rD3pLDgxytGH0UeF0DY2DSxg5n5lxJ4km5JPEklP7cb/ALny/wCsed24Ln/BndRI7I2Y7An0eQi3gDwPmD2T3jT3rSaWcVMAc03BWZZoxB2cqqWOBuqCFjryW5utZ97d4Fm9wLjyt79E2ZDV0vUSHtN7Nj9P32+a1q03KGp+ZZEJK+2DS0RFxGwREQBERAEREAREQBERAEREAREQBERAEREAREQBERAQ+bqL8Qy9NH3tP15feyw7osd+GdIAadtbHN+lnf5F9DSs6yIjvFlh2OYd+A54hltZnWi/k7Zw+hK7OzeKLiZy2ZYsy1L+kHNIw+BxFLA7XUyNPGxtYHzBa3x1O3DQtDnlhy/g97BkUTAGtaOAFg1jR3nYAKMyLl+LL2AtZH2i4l0jyN3O4fRttIHcPNV7FJTnjMQpoyfRYd5XtPtcRsRzdu1vwh7ubVmoqTtiK6+rKtuK9765Hvk+hfmDFnYjUDs3tTs5C1x1g8ACWt7yXu5gqazdjZw+mEUV3TSWADfaGo2FuWpxuG32G7js0qSxOujwTDNVgA0BsbBYAm3ZaOQAAuTwABPAKEynhrqqoNbPcvfcxAi1g4WMmn3S5oAAO7WWHFzlN7vvJLZYX2+RFreCOeLJLK+CDBqHexlfYyOF7bezG0nfQwGw+Z4uKreasWkzBiX4fScCfXye6APaBI90cCPePZ/Mu3OWYHicUVJ2qiTYkH+GCL8eRtuT7rd+JbeWyrl5mXcN0N7T3byPt7R7h3NHAN5eZJJPT+pLLx+fwLavBHCz+DownBIsKwj0dg7JB1E+08uHae48yftsBYABYRTVJy30kTx8AZNXyeAT93H6LUMy5ukqaz0PDx1kx2dILEM7w2+xcObj2W+J2GRdJ9DJgmaqYSO1PNOwPdcnU5pcCbnc7AbncrWgmruXEtdN2R9JU8vXQNd3i69FBZIrfT8sQP8Ah38+f3U6uOa0yaNE7oIiKpIREQBERAEREAREQBERAEREAREQBERAEREAREQBVXPOXhi9ASB2hwVqX4RcK9ObhK6IaujMn47UHAG00TSZpndXxtZ1rPb4XsXauTdZ5BXXL2ER5YwTSXDYGSaQ7anW7Tz3AAWA5NAHJceJ4O+kquvp/aBuR3/LxGxVbzNmKaup2RFpYNXaLQTw31EEEAN2Iafadbk0363HvbKGMswvou3ngSVJG7OGNmR4cKaI20nYPOxEZB+Tn/oZvZ6k845j/B4GxRDXUy7RtG5FzbWR58BzI7gSICLPtPhOHNihhd2G2aDe3m5x3uTuTuSSeao1Lnd9BiMlQYeuqHE2e42a0cOy2x5beA2HO89zJu8lssLrmQnbwp7vL65Gr5Ty+MAo3zTuBneC6WRx2aOJaHHkDuXH2judgAK9j2ZJMxSOhpniGmG0tQ86dQ5hp2Ib5dp3wjc0fF8212YKMMDXSudv1UTHaG92viXEd3C/yUdhnRliuL1DXysDW3vad1hv8Dbn7BT3el66j35IlK6stlzZoNJnbBsmUhjik6x/vOjbqc63Aah2QByF7DzJWbdK2ZI82spKuJrmtDpIiHWvdnVO5E8nrRMM6HImtvPKL90LNP8A3OJ/ZVXppyxDlrAqRkOvSZnuOogm5YwcgOTAqxdPVs7s0jdWVtjlo87VeB5UomUw1a+sBs1xN2OadrHukC/iLOmLVzyGNnc8e0xok1NHIkX2Vx6BKhoyvOX2syQuJPIaW3P2Ut0QRmuhra94OqqqCW3/ACMvYfJz3N/SFM6ii3sLb2KA3MWM0/adFWtHfd5H0dcLqpOlWtw9w1ubKCAbSMG3hrjtY+d1o3SZirqfCW0sNzNVO6toH5SQHb8rlwZf4ieSnMFwCLDMCipi1r2sbZ2poIc47vdY97iSqutHTeUckLzWRV8tdKtHi7wyb+zyHbtEFhPcJNrfqAV9a4ObcbhZXnHK1DW4/FT01OwTXvIWEtaLi4Y5rTYbdskC4AAG7wueF1f0WvaJXelYeXBuoXvFfh2STp7rXLT3gkA5ypRaTjs3wZZTu2vYa6i48KxOLF6FssTg5jhcELsXO01sy4REUAIiIAiIgCIiAIiIAiIgCIiAIiIAiIgC4qzCoqx13MF+8bH7cfmu1FKbWBa5BPypTye02/mB/ovSDK1JCb9RGfNoP9FMorurP2ldKPOGBsDbNaGjuAAXoiLMsFk3/wDRMerLlMe6b92lays06eoutynH4TD/AAuWtDzohmd5Mxb8L6NcSsbOkLYm/wDMFnf/AFh5+S3XKGGfgeVaaE2BZGC/u1HtSH/qLlhHR9hf4sKeC2xro3O7tLI5nOB8C1pHzWv9JuKup8JbSxbzVR6toHHTcB3/AFFwZ+onkt60dU1FcTO9ryZHZRac1ZxnxBwPVReqpwfL2vPS4u/5vwq15oxsYHhhfsXu7MbTwJtcuPwtF3HwFuJC/rBaCPLOXmRlwDYmFz3nYE7l7z5m5VfwWndmjHDVytIijOmJjvAggW7wQHO+LS256tUSjKTk/KurfMq24rSvM+uRI5MwQ4fTGaW5nluXF3tAE3IPc5x3db4W8Ghd+Z6+Chwh/pDQ9rwWCKwJlLh/DAO24vcnYC5JAF17Y3i8eC0Rkkv3Na3dz3cmNHM/YAEmwBKq+B4VLmSt9Mq/YI9VHy0mxsO+M2Fyd5CBezQGmEtbdSeOtkS3oShHPW7KBl3FJshYxH1gIpKjtM3JAF7XaTudNwCbDULO4EFblS1DaqBr2m4IuLKvdIOXRmPLUkYbeRnbi/mAN2fqbdvzB5KmdDuZyWupJXbs9knmOX2V52qx1LKLLw7M1lERchoEREAREQBERAEREAREQBERAEREAREQBERAEREAREQBUfpgp/SMpeTwf3/1V4UDnSk9NwCRvz+hC1ou1RFZYM+6D6dsb6hzvdsQTyuDc/S/3U5lJpzTnKfEHbxRerp7+RsfMNcXecvwqp4fHLQ5eq44hd8z44bcyJC5ukfzEhv6lfqyQZPyzDSwm8zm2BAubn+JNbmdTgGt5ucxvC9uqrHxNLL2/PXxMdSy8Lc/MxVD8fxZtHCbMa68r+RLbE+YYbebywe64KdrayDLOEC+zGjSxg3c88mi/Fx3JJ8STxKjMNhiydgZkmJ1utcA6nE76IW3PaI3ub7kvcbAm0fhOFvzNWisqwBFb1UR9nT8/d4XPvkfkDQcrRa/xXN9fRBNr/Z8uvU/cFwuXMteKyq/h2tFF7uk72F/c4XP/EI5MABt2IV8WGUhkle2Ng4lxsPADvPcBuVUMzdIsGGtcyn0yvGxeTaJh8XD2z8LfIkFZjV5wgqqzr6x8tS8eywdmNvgNxYeQudrkq3dSqby2XBdeoTUdo7vi+vQ0OrzVWZomMWGxlkd7OqHix+QIszbvu74RxWcZjoJMlZyhJdquBd2/avvfc346xc8dK65OmSVsYjp4WRtGzWtANvIaVA5kx6fM+GySTg64dDm7WIBcQQR+q/zW0I6cWS5lrP9x9HYHXDEcLZIDe43/wB+Vj813r57oczVtLl6A0pmNiWvbEA62wLXFpafEX8AvSHpZr6EjU9kgIv6yIfS8enf6rCfZnfwl1Lgz6ARZRgvTZBM4NqYHR/HEdbfMtIDx5AOWj4NjlPjtNrp5mSt56TuPBzeLT4EBc8qco5Ra5IIiKhIREQBERAEREAREQBERAEREAREQBERAEREAXjVxddAQvZFKdgVGhpG4TVyvc0uaG67BuonTv2Rzda9lGYdWNbUyYhWHe9ooxuS4ag1rR7wZdzW8i4yvNgQReZqbWbjiq5W5Ojq6hrrFoa3SGttpA7gOQ4cOQAXXGpCV9W1znnCXAoOKZnNfi3WysMpAIjhB9W0dxNu0OGo27Z29kALjr8Yr8zy9XZ8oOxihBEYB/M693fy3t5LUaTJdNC67maz48Pop+np2U0eljWtHc0AK8u001bTHBCoyeWYyzolqsUAdNKGdzSfZ8AG3A+q7IehMNYQanY8tJP9Vr6LCXaZt9fc1VJJWMCocvR4ZmA0dbLNSF38J7XkxSfru21+VxbkbGwP5nPLbcvYrPTtu8S0T5A919Rc25LePLQD81tWYsAgzHhxhnZqaeB95p/M08j9jzuFj+NYBW4LjdNBO4zU7GTMglI3DXwv9U4+GkWaeG9jbYaU6rlIzcNJFdF+NnC6Gqdf2YHuHmGnSPm4tWr9F2GNhyJA17WnWXPIIBBu4hux+ENWEZO3gnb3wP8As0uH3avprAaP8PwSni/9OJrPo0A/dT2nZL3/AGLrzlC6UMtYdS4NqFNG2eR4bGYxo34veWssHWaDxB3sOardV0X4hhoZV0cobNpBMbew5u3sh3sv8QbAnvVvpf7259dJxp6Tss7nEHc/qkb5ERN71oKo6kqcVHjl/gR8Tb4YMPj6WcSw5nVT0jXSs2eS17ST4tAsDbuRaBWZ9iiqnNjp6iZoNhJG1hY62x0kuFwDcX4G22yKdLe/dkd5BfuLgiIuQ2CIiAIiIAiIgCIiAIiIAiIgCIiAIiIAiIgCIiAIiIAiIgChs20wqMDkJ4sBePk0g/YkKZUVmp2jLlT/APE79laHmRDwfP8A0bUwkzCxjh2XamnyLSD9luee8ZOEYE7QSJZfVx24tuDqk/S0EjlfSOayHo1pf7yx/P8AYrQqb+9eenP4wUvZZ3Eg7n9UjePAiEfmXdWinNN4Su+veYylwWWWLJmCjA8BZHazz2njuJAs39IAb8r81C5lxZ+N15oaW5F9M7wdtvaiDhwA993L2RdxsOrNOOPfU+h0pPWusJHt4xgj2W/+4Rvf3G9o8ryuW8DZgdCGixcR2j+zRffSLnzJJO5K572/Unl4X3+Az4I4WWeVHlSmgpWtcwPIFi7cX8gDYDkByFl+KdRZOrN8WaKnH2BERULhERAEREAREQBERAEREAREQBERAEREAREQBERAEREAREQBQmcj/dyYd7bfVTaicyRdfQae9aUvOissGS4HA+gp55WXDmss0ji3U5o1DxAJPyVwjqf/AArgkdJAP7XKNRAAPVB1g244FwFmtHvOBPC65J2DC6dtmhz3SAtab2OjcF1t9LXFriBubBo4qzZUy+aK8893TvJcS61wSLFx+IgWsNmt7I2vftrSVryx6nMk3Lb+D3ytl9uDwanbyu3cSbkX3I1cyTu53M+AFp5EXBKTk7s6YxUVZBERVLBERAEREAREQBERAEREAREQBERAEREAREQBERAEREAREQBERAFy1wuwIitDJDwQ2gOxmlBAtd5+jQQfkVY0RaVuHw+7M6fH4/ZBERYmoRE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46334" y="425956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</a:t>
            </a:r>
            <a:endParaRPr lang="en-US" dirty="0"/>
          </a:p>
        </p:txBody>
      </p:sp>
      <p:pic>
        <p:nvPicPr>
          <p:cNvPr id="29706" name="Picture 10" descr="Image result for mrn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3052" y="3510337"/>
            <a:ext cx="488185" cy="7492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3815" y="351033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mRNA</a:t>
            </a:r>
            <a:endParaRPr lang="en-US" dirty="0"/>
          </a:p>
        </p:txBody>
      </p:sp>
      <p:pic>
        <p:nvPicPr>
          <p:cNvPr id="29708" name="Picture 12" descr="https://encrypted-tbn3.gstatic.com/images?q=tbn:ANd9GcSHDw2xj-dSPnWcrQa1JmGJz42AW3trFCw_ST0m9wu53LarCQ4GKGA7sCg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98126" y="2302552"/>
            <a:ext cx="1437838" cy="805189"/>
          </a:xfrm>
          <a:prstGeom prst="rect">
            <a:avLst/>
          </a:prstGeom>
          <a:noFill/>
        </p:spPr>
      </p:pic>
      <p:sp>
        <p:nvSpPr>
          <p:cNvPr id="29710" name="AutoShape 14" descr="Image result for bended arro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2" name="AutoShape 16" descr="Image result for bended arro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4" name="AutoShape 18" descr="Image result for bended arro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16" name="Picture 20" descr="http://vector.me/files/images/6/7/677274/curved_arrow_blue_preview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8330714" flipV="1">
            <a:off x="3277534" y="4267415"/>
            <a:ext cx="813331" cy="405187"/>
          </a:xfrm>
          <a:prstGeom prst="rect">
            <a:avLst/>
          </a:prstGeom>
          <a:noFill/>
        </p:spPr>
      </p:pic>
      <p:pic>
        <p:nvPicPr>
          <p:cNvPr id="29718" name="Picture 22" descr="http://vector.me/files/images/6/7/677274/curved_arrow_blue_preview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117042">
            <a:off x="3711066" y="3091612"/>
            <a:ext cx="748525" cy="372902"/>
          </a:xfrm>
          <a:prstGeom prst="rect">
            <a:avLst/>
          </a:prstGeom>
          <a:noFill/>
        </p:spPr>
      </p:pic>
      <p:pic>
        <p:nvPicPr>
          <p:cNvPr id="34" name="Picture 20" descr="http://vector.me/files/images/6/7/677274/curved_arrow_blue_preview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710133" flipV="1">
            <a:off x="6030429" y="3198316"/>
            <a:ext cx="813331" cy="405187"/>
          </a:xfrm>
          <a:prstGeom prst="rect">
            <a:avLst/>
          </a:prstGeom>
          <a:noFill/>
        </p:spPr>
      </p:pic>
      <p:sp>
        <p:nvSpPr>
          <p:cNvPr id="35" name="Rounded Rectangle 34"/>
          <p:cNvSpPr/>
          <p:nvPr/>
        </p:nvSpPr>
        <p:spPr>
          <a:xfrm>
            <a:off x="6793190" y="1872957"/>
            <a:ext cx="1632857" cy="8591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Proteomics</a:t>
            </a:r>
            <a:endParaRPr lang="en-US" sz="2000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1498280" y="1723685"/>
            <a:ext cx="2068908" cy="8591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Transcriptomics</a:t>
            </a:r>
            <a:endParaRPr lang="en-US" sz="20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155575" y="4059525"/>
            <a:ext cx="1854772" cy="8591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Genomics</a:t>
            </a:r>
            <a:endParaRPr lang="en-US" sz="2000" b="1" dirty="0"/>
          </a:p>
        </p:txBody>
      </p:sp>
      <p:pic>
        <p:nvPicPr>
          <p:cNvPr id="29720" name="Picture 24" descr="http://www2.le.ac.uk/departments/genetics/vgec/diagrams/115-mrna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3002" b="17735"/>
          <a:stretch>
            <a:fillRect/>
          </a:stretch>
        </p:blipFill>
        <p:spPr bwMode="auto">
          <a:xfrm rot="5400000">
            <a:off x="4852817" y="3095569"/>
            <a:ext cx="598309" cy="1060743"/>
          </a:xfrm>
          <a:prstGeom prst="rect">
            <a:avLst/>
          </a:prstGeom>
          <a:noFill/>
        </p:spPr>
      </p:pic>
      <p:sp>
        <p:nvSpPr>
          <p:cNvPr id="39" name="Rounded Rectangle 38"/>
          <p:cNvSpPr/>
          <p:nvPr/>
        </p:nvSpPr>
        <p:spPr>
          <a:xfrm>
            <a:off x="6296298" y="4059525"/>
            <a:ext cx="2390502" cy="153137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Metabolomics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(all the endogenous metabolites produced)</a:t>
            </a:r>
            <a:endParaRPr lang="en-US" sz="2000" b="1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spectra searching techniques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386"/>
          <a:stretch/>
        </p:blipFill>
        <p:spPr>
          <a:xfrm>
            <a:off x="371231" y="1708996"/>
            <a:ext cx="8315569" cy="4406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5692" y="2246923"/>
            <a:ext cx="1895231" cy="27353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8323" y="2262553"/>
            <a:ext cx="3003062" cy="27353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43076" y="2278183"/>
            <a:ext cx="2330939" cy="27353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3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83" y="2462079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Open Database search tools</a:t>
            </a: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770290"/>
              </p:ext>
            </p:extLst>
          </p:nvPr>
        </p:nvGraphicFramePr>
        <p:xfrm>
          <a:off x="710231" y="3452679"/>
          <a:ext cx="7215717" cy="2484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224983" y="6251310"/>
            <a:ext cx="8716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More accurate than Mascot and </a:t>
            </a:r>
            <a:r>
              <a:rPr lang="en-US" sz="2400" dirty="0" err="1">
                <a:solidFill>
                  <a:srgbClr val="0000FF"/>
                </a:solidFill>
              </a:rPr>
              <a:t>sequest</a:t>
            </a:r>
            <a:r>
              <a:rPr lang="en-US" sz="2400" dirty="0">
                <a:solidFill>
                  <a:srgbClr val="0000FF"/>
                </a:solidFill>
              </a:rPr>
              <a:t> (Kim &amp; </a:t>
            </a:r>
            <a:r>
              <a:rPr lang="en-US" sz="2400" dirty="0" err="1">
                <a:solidFill>
                  <a:srgbClr val="0000FF"/>
                </a:solidFill>
              </a:rPr>
              <a:t>Pevzner</a:t>
            </a:r>
            <a:r>
              <a:rPr lang="en-US" sz="2400" dirty="0">
                <a:solidFill>
                  <a:srgbClr val="0000FF"/>
                </a:solidFill>
              </a:rPr>
              <a:t>, 2014)</a:t>
            </a:r>
          </a:p>
        </p:txBody>
      </p:sp>
      <p:sp>
        <p:nvSpPr>
          <p:cNvPr id="3" name="Rectangle 2"/>
          <p:cNvSpPr/>
          <p:nvPr/>
        </p:nvSpPr>
        <p:spPr>
          <a:xfrm>
            <a:off x="619220" y="500712"/>
            <a:ext cx="76405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Commercial Software</a:t>
            </a:r>
          </a:p>
          <a:p>
            <a:pPr algn="ctr">
              <a:buFontTx/>
              <a:buNone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SEQUEST</a:t>
            </a:r>
            <a:r>
              <a:rPr lang="en-US" sz="2400" dirty="0" smtClean="0">
                <a:solidFill>
                  <a:srgbClr val="000000"/>
                </a:solidFill>
              </a:rPr>
              <a:t>  </a:t>
            </a:r>
            <a:r>
              <a:rPr lang="en-US" sz="2400" dirty="0">
                <a:solidFill>
                  <a:srgbClr val="000000"/>
                </a:solidFill>
              </a:rPr>
              <a:t>(Yates et al., 1995)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000000"/>
                </a:solidFill>
              </a:rPr>
              <a:t>MASCOT </a:t>
            </a:r>
            <a:r>
              <a:rPr lang="en-US" sz="2400" dirty="0"/>
              <a:t>(Perkins, </a:t>
            </a:r>
            <a:r>
              <a:rPr lang="en-US" sz="2400" dirty="0" err="1"/>
              <a:t>Pappin</a:t>
            </a:r>
            <a:r>
              <a:rPr lang="en-US" sz="2400" dirty="0"/>
              <a:t>, Creasy, &amp; Cottrell, 1999) 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3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0979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Target-Decoy Search Strategy for Mass Spectrometry-Based Proteomics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00214" cy="5257800"/>
          </a:xfrm>
        </p:spPr>
        <p:txBody>
          <a:bodyPr/>
          <a:lstStyle/>
          <a:p>
            <a:r>
              <a:rPr lang="en-US" dirty="0"/>
              <a:t>incorrect “decoy” sequences added to the search space will correspond with incorrect search results that might otherwise be deemed to be </a:t>
            </a:r>
            <a:r>
              <a:rPr lang="en-US" dirty="0" smtClean="0"/>
              <a:t>correct.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158" t="16027" r="75057" b="47080"/>
          <a:stretch/>
        </p:blipFill>
        <p:spPr>
          <a:xfrm>
            <a:off x="719667" y="3614032"/>
            <a:ext cx="1407583" cy="115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430" t="-486" r="42853" b="486"/>
          <a:stretch/>
        </p:blipFill>
        <p:spPr>
          <a:xfrm>
            <a:off x="3079750" y="3005665"/>
            <a:ext cx="1852083" cy="313271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370667" y="4370917"/>
            <a:ext cx="6032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21275" y="4370917"/>
            <a:ext cx="6032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652" y="3005665"/>
            <a:ext cx="2820148" cy="24514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8000" y="5062156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spectrum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70077" y="6028200"/>
            <a:ext cx="2750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 and reversed Decoy database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12417" y="5521705"/>
            <a:ext cx="2474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Proportion of matches in decoy database represent false matches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6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Applications</a:t>
            </a:r>
            <a:endParaRPr lang="en-US" dirty="0">
              <a:latin typeface="Calibri" charset="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alibri" charset="0"/>
              </a:rPr>
              <a:t>Analyzing Protein Modifications</a:t>
            </a:r>
            <a:endParaRPr lang="en-US" b="1" dirty="0" smtClean="0">
              <a:latin typeface="Calibri" charset="0"/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Calibri" charset="0"/>
              </a:rPr>
              <a:t>Finding </a:t>
            </a:r>
            <a:r>
              <a:rPr lang="en-US" dirty="0">
                <a:latin typeface="Calibri" charset="0"/>
              </a:rPr>
              <a:t>all modifications on a single protein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Calibri" charset="0"/>
              </a:rPr>
              <a:t>Proteome </a:t>
            </a:r>
            <a:r>
              <a:rPr lang="en-US" dirty="0">
                <a:latin typeface="Calibri" charset="0"/>
              </a:rPr>
              <a:t>wide scanning of modifications </a:t>
            </a:r>
            <a:endParaRPr lang="en-US" dirty="0" smtClean="0">
              <a:latin typeface="Calibri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Calibri" charset="0"/>
              </a:rPr>
              <a:t>Protein </a:t>
            </a:r>
            <a:r>
              <a:rPr lang="en-US" b="1" dirty="0">
                <a:latin typeface="Calibri" charset="0"/>
              </a:rPr>
              <a:t>Profiling</a:t>
            </a:r>
            <a:endParaRPr lang="en-US" b="1" dirty="0" smtClean="0">
              <a:latin typeface="Calibri" charset="0"/>
            </a:endParaRPr>
          </a:p>
          <a:p>
            <a:pPr marL="788670" lvl="1" indent="-514350">
              <a:lnSpc>
                <a:spcPct val="150000"/>
              </a:lnSpc>
            </a:pPr>
            <a:r>
              <a:rPr lang="en-US" dirty="0" smtClean="0">
                <a:latin typeface="Calibri" charset="0"/>
              </a:rPr>
              <a:t>Generate </a:t>
            </a:r>
            <a:r>
              <a:rPr lang="en-US" dirty="0">
                <a:latin typeface="Calibri" charset="0"/>
              </a:rPr>
              <a:t>large scale proteome maps</a:t>
            </a:r>
          </a:p>
          <a:p>
            <a:pPr marL="788670" lvl="1" indent="-514350">
              <a:lnSpc>
                <a:spcPct val="150000"/>
              </a:lnSpc>
            </a:pPr>
            <a:r>
              <a:rPr lang="en-US" dirty="0">
                <a:latin typeface="Calibri" charset="0"/>
              </a:rPr>
              <a:t>Annotate and correct genomic sequences</a:t>
            </a:r>
          </a:p>
          <a:p>
            <a:pPr marL="788670" lvl="1" indent="-514350">
              <a:lnSpc>
                <a:spcPct val="150000"/>
              </a:lnSpc>
            </a:pPr>
            <a:r>
              <a:rPr lang="en-US" dirty="0">
                <a:latin typeface="Calibri" charset="0"/>
              </a:rPr>
              <a:t>Analyze protein expression as a function of cellular state 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Detection </a:t>
            </a:r>
            <a:r>
              <a:rPr lang="en-US" b="1" dirty="0"/>
              <a:t>of amino acid </a:t>
            </a:r>
            <a:r>
              <a:rPr lang="en-US" b="1" dirty="0" smtClean="0"/>
              <a:t>substitutions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Protein sample identification/confirmation</a:t>
            </a:r>
          </a:p>
          <a:p>
            <a:pPr>
              <a:lnSpc>
                <a:spcPct val="150000"/>
              </a:lnSpc>
            </a:pPr>
            <a:r>
              <a:rPr lang="en-US" b="1" dirty="0"/>
              <a:t>Protein sample purity determination</a:t>
            </a:r>
          </a:p>
          <a:p>
            <a:endParaRPr lang="en-US" b="1" dirty="0" smtClean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 smtClean="0"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7667" y="3887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9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38"/>
          <p:cNvGrpSpPr>
            <a:grpSpLocks/>
          </p:cNvGrpSpPr>
          <p:nvPr/>
        </p:nvGrpSpPr>
        <p:grpSpPr bwMode="auto">
          <a:xfrm>
            <a:off x="8001000" y="22021800"/>
            <a:ext cx="18003838" cy="10463213"/>
            <a:chOff x="8001000" y="22021800"/>
            <a:chExt cx="18003157" cy="10463661"/>
          </a:xfrm>
        </p:grpSpPr>
        <p:grpSp>
          <p:nvGrpSpPr>
            <p:cNvPr id="14" name="Group 225"/>
            <p:cNvGrpSpPr>
              <a:grpSpLocks/>
            </p:cNvGrpSpPr>
            <p:nvPr/>
          </p:nvGrpSpPr>
          <p:grpSpPr bwMode="auto">
            <a:xfrm>
              <a:off x="8001000" y="22021800"/>
              <a:ext cx="18003157" cy="10463661"/>
              <a:chOff x="8001000" y="22021800"/>
              <a:chExt cx="18003157" cy="1046366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992260" y="26365386"/>
                <a:ext cx="4570240" cy="265441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1000" y="28575000"/>
                <a:ext cx="3118135" cy="368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7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47" t="3333" r="28542" b="1611"/>
              <a:stretch>
                <a:fillRect/>
              </a:stretch>
            </p:blipFill>
            <p:spPr bwMode="auto">
              <a:xfrm>
                <a:off x="23089205" y="25663924"/>
                <a:ext cx="2914952" cy="2919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6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4" t="3326" r="29109" b="2864"/>
              <a:stretch>
                <a:fillRect/>
              </a:stretch>
            </p:blipFill>
            <p:spPr bwMode="auto">
              <a:xfrm>
                <a:off x="17526000" y="22021800"/>
                <a:ext cx="2186214" cy="2313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ounded Rectangle 19"/>
              <p:cNvSpPr/>
              <p:nvPr/>
            </p:nvSpPr>
            <p:spPr bwMode="auto">
              <a:xfrm>
                <a:off x="11429870" y="22663177"/>
                <a:ext cx="3862242" cy="7118655"/>
              </a:xfrm>
              <a:prstGeom prst="roundRect">
                <a:avLst/>
              </a:prstGeom>
              <a:ln w="76200" cmpd="sng">
                <a:headEnd type="none" w="med" len="med"/>
                <a:tailEnd type="none" w="med" len="med"/>
              </a:ln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tx1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939439" y="22802883"/>
                <a:ext cx="3044710" cy="7604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800" b="1" dirty="0">
                    <a:solidFill>
                      <a:schemeClr val="accent2">
                        <a:lumMod val="50000"/>
                      </a:schemeClr>
                    </a:solidFill>
                    <a:latin typeface="Abadi MT Condensed Extra Bold"/>
                    <a:cs typeface="Abadi MT Condensed Extra Bold"/>
                  </a:rPr>
                  <a:t>Repositories</a:t>
                </a:r>
              </a:p>
            </p:txBody>
          </p:sp>
          <p:pic>
            <p:nvPicPr>
              <p:cNvPr id="22" name="Picture 16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4" t="3326" r="29109" b="2864"/>
              <a:stretch>
                <a:fillRect/>
              </a:stretch>
            </p:blipFill>
            <p:spPr bwMode="auto">
              <a:xfrm>
                <a:off x="19735800" y="29718000"/>
                <a:ext cx="1967593" cy="1877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7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35" t="3667" r="18626" b="8110"/>
              <a:stretch>
                <a:fillRect/>
              </a:stretch>
            </p:blipFill>
            <p:spPr bwMode="auto">
              <a:xfrm>
                <a:off x="12741124" y="25625590"/>
                <a:ext cx="1203245" cy="1467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7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00" t="5312" r="32631" b="3380"/>
              <a:stretch>
                <a:fillRect/>
              </a:stretch>
            </p:blipFill>
            <p:spPr bwMode="auto">
              <a:xfrm>
                <a:off x="12857428" y="27687965"/>
                <a:ext cx="1245922" cy="1482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7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00" t="5312" r="32631" b="3380"/>
              <a:stretch>
                <a:fillRect/>
              </a:stretch>
            </p:blipFill>
            <p:spPr bwMode="auto">
              <a:xfrm>
                <a:off x="12668250" y="23664262"/>
                <a:ext cx="1308579" cy="1482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7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r="29678"/>
              <a:stretch>
                <a:fillRect/>
              </a:stretch>
            </p:blipFill>
            <p:spPr bwMode="auto">
              <a:xfrm>
                <a:off x="12937369" y="30409950"/>
                <a:ext cx="1292472" cy="1323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Up-Down Arrow 26"/>
              <p:cNvSpPr/>
              <p:nvPr/>
            </p:nvSpPr>
            <p:spPr>
              <a:xfrm>
                <a:off x="18668596" y="25374744"/>
                <a:ext cx="438133" cy="868400"/>
              </a:xfrm>
              <a:prstGeom prst="upDown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8977" tIns="39488" rIns="78977" bIns="39488"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28" name="Picture 17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00" t="5312" r="32631" b="3380"/>
              <a:stretch>
                <a:fillRect/>
              </a:stretch>
            </p:blipFill>
            <p:spPr bwMode="auto">
              <a:xfrm>
                <a:off x="16535400" y="29718000"/>
                <a:ext cx="1748971" cy="1883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7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11" t="5663" r="32420" b="4710"/>
              <a:stretch>
                <a:fillRect/>
              </a:stretch>
            </p:blipFill>
            <p:spPr bwMode="auto">
              <a:xfrm>
                <a:off x="8077200" y="25175363"/>
                <a:ext cx="2490993" cy="2838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Up-Down Arrow 29"/>
              <p:cNvSpPr/>
              <p:nvPr/>
            </p:nvSpPr>
            <p:spPr>
              <a:xfrm>
                <a:off x="13368135" y="29791358"/>
                <a:ext cx="347649" cy="689004"/>
              </a:xfrm>
              <a:prstGeom prst="upDown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8977" tIns="39488" rIns="78977" bIns="39488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TextBox 180"/>
              <p:cNvSpPr txBox="1">
                <a:spLocks noChangeArrowheads="1"/>
              </p:cNvSpPr>
              <p:nvPr/>
            </p:nvSpPr>
            <p:spPr bwMode="auto">
              <a:xfrm>
                <a:off x="12158133" y="25193685"/>
                <a:ext cx="2479888" cy="679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977" tIns="39488" rIns="78977" bIns="3948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PRIDE</a:t>
                </a:r>
              </a:p>
            </p:txBody>
          </p:sp>
          <p:sp>
            <p:nvSpPr>
              <p:cNvPr id="32" name="TextBox 182"/>
              <p:cNvSpPr txBox="1">
                <a:spLocks noChangeArrowheads="1"/>
              </p:cNvSpPr>
              <p:nvPr/>
            </p:nvSpPr>
            <p:spPr bwMode="auto">
              <a:xfrm>
                <a:off x="12135757" y="29139033"/>
                <a:ext cx="2479888" cy="679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977" tIns="39488" rIns="78977" bIns="3948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Other DBs</a:t>
                </a:r>
              </a:p>
            </p:txBody>
          </p:sp>
          <p:sp>
            <p:nvSpPr>
              <p:cNvPr id="33" name="TextBox 183"/>
              <p:cNvSpPr txBox="1">
                <a:spLocks noChangeArrowheads="1"/>
              </p:cNvSpPr>
              <p:nvPr/>
            </p:nvSpPr>
            <p:spPr bwMode="auto">
              <a:xfrm>
                <a:off x="8295821" y="26152485"/>
                <a:ext cx="2254518" cy="749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977" tIns="39488" rIns="78977" bIns="3948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US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RAW</a:t>
                </a:r>
              </a:p>
              <a:p>
                <a:pPr algn="ctr"/>
                <a:r>
                  <a:rPr lang="en-US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DATA</a:t>
                </a:r>
              </a:p>
            </p:txBody>
          </p:sp>
          <p:sp>
            <p:nvSpPr>
              <p:cNvPr id="34" name="TextBox 184"/>
              <p:cNvSpPr txBox="1">
                <a:spLocks noChangeArrowheads="1"/>
              </p:cNvSpPr>
              <p:nvPr/>
            </p:nvSpPr>
            <p:spPr bwMode="auto">
              <a:xfrm>
                <a:off x="12281505" y="31805839"/>
                <a:ext cx="2825355" cy="679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977" tIns="39488" rIns="78977" bIns="3948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JOURNALS</a:t>
                </a:r>
              </a:p>
            </p:txBody>
          </p:sp>
          <p:sp>
            <p:nvSpPr>
              <p:cNvPr id="35" name="TextBox 185"/>
              <p:cNvSpPr txBox="1">
                <a:spLocks noChangeArrowheads="1"/>
              </p:cNvSpPr>
              <p:nvPr/>
            </p:nvSpPr>
            <p:spPr bwMode="auto">
              <a:xfrm>
                <a:off x="19349055" y="31699200"/>
                <a:ext cx="2825355" cy="679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977" tIns="39488" rIns="78977" bIns="3948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GPMDB</a:t>
                </a:r>
              </a:p>
            </p:txBody>
          </p:sp>
          <p:sp>
            <p:nvSpPr>
              <p:cNvPr id="36" name="TextBox 186"/>
              <p:cNvSpPr txBox="1">
                <a:spLocks noChangeArrowheads="1"/>
              </p:cNvSpPr>
              <p:nvPr/>
            </p:nvSpPr>
            <p:spPr bwMode="auto">
              <a:xfrm>
                <a:off x="16148655" y="31699200"/>
                <a:ext cx="2479888" cy="679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977" tIns="39488" rIns="78977" bIns="3948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Other DBs</a:t>
                </a:r>
              </a:p>
            </p:txBody>
          </p:sp>
          <p:sp>
            <p:nvSpPr>
              <p:cNvPr id="37" name="TextBox 187"/>
              <p:cNvSpPr txBox="1">
                <a:spLocks noChangeArrowheads="1"/>
              </p:cNvSpPr>
              <p:nvPr/>
            </p:nvSpPr>
            <p:spPr bwMode="auto">
              <a:xfrm>
                <a:off x="23235255" y="26593799"/>
                <a:ext cx="2063395" cy="1253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977" tIns="39488" rIns="78977" bIns="3948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9pPr>
              </a:lstStyle>
              <a:p>
                <a:pPr algn="r"/>
                <a: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UniProt</a:t>
                </a:r>
              </a:p>
              <a:p>
                <a:pPr algn="r"/>
                <a: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NextProt</a:t>
                </a:r>
              </a:p>
            </p:txBody>
          </p:sp>
          <p:sp>
            <p:nvSpPr>
              <p:cNvPr id="38" name="TextBox 188"/>
              <p:cNvSpPr txBox="1">
                <a:spLocks noChangeArrowheads="1"/>
              </p:cNvSpPr>
              <p:nvPr/>
            </p:nvSpPr>
            <p:spPr bwMode="auto">
              <a:xfrm>
                <a:off x="17297400" y="24155400"/>
                <a:ext cx="2825355" cy="1253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977" tIns="39488" rIns="78977" bIns="3948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/>
                </a:r>
                <a:b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</a:br>
                <a:r>
                  <a:rPr lang="en-US" sz="2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PeptideAtlas</a:t>
                </a:r>
              </a:p>
            </p:txBody>
          </p:sp>
          <p:sp>
            <p:nvSpPr>
              <p:cNvPr id="39" name="Right Arrow 38"/>
              <p:cNvSpPr/>
              <p:nvPr/>
            </p:nvSpPr>
            <p:spPr>
              <a:xfrm>
                <a:off x="22119691" y="27059154"/>
                <a:ext cx="801658" cy="438169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8977" tIns="39488" rIns="78977" bIns="39488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Up-Down Arrow 39"/>
              <p:cNvSpPr/>
              <p:nvPr/>
            </p:nvSpPr>
            <p:spPr>
              <a:xfrm rot="16200000">
                <a:off x="15727045" y="26792506"/>
                <a:ext cx="628677" cy="1603314"/>
              </a:xfrm>
              <a:prstGeom prst="upDownArrow">
                <a:avLst>
                  <a:gd name="adj1" fmla="val 36283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8977" tIns="39488" rIns="78977" bIns="39488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Down Arrow 40"/>
              <p:cNvSpPr/>
              <p:nvPr/>
            </p:nvSpPr>
            <p:spPr>
              <a:xfrm rot="1040123">
                <a:off x="17449443" y="28695936"/>
                <a:ext cx="447658" cy="963654"/>
              </a:xfrm>
              <a:prstGeom prst="down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8977" tIns="39488" rIns="78977" bIns="39488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Down Arrow 41"/>
              <p:cNvSpPr/>
              <p:nvPr/>
            </p:nvSpPr>
            <p:spPr>
              <a:xfrm rot="19832801">
                <a:off x="20230637" y="28684823"/>
                <a:ext cx="474645" cy="898563"/>
              </a:xfrm>
              <a:prstGeom prst="down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8977" tIns="39488" rIns="78977" bIns="39488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TextBox 174"/>
              <p:cNvSpPr txBox="1">
                <a:spLocks noChangeArrowheads="1"/>
              </p:cNvSpPr>
              <p:nvPr/>
            </p:nvSpPr>
            <p:spPr bwMode="auto">
              <a:xfrm>
                <a:off x="17449800" y="26974800"/>
                <a:ext cx="2914952" cy="1426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977" tIns="39488" rIns="78977" bIns="39488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US" sz="4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Proteome</a:t>
                </a:r>
              </a:p>
              <a:p>
                <a:pPr algn="ctr"/>
                <a:r>
                  <a:rPr lang="en-US" sz="4800" b="1">
                    <a:solidFill>
                      <a:srgbClr val="0000FF"/>
                    </a:solidFill>
                    <a:latin typeface="Times New Roman" charset="0"/>
                    <a:cs typeface="Times New Roman" charset="0"/>
                  </a:rPr>
                  <a:t>Central</a:t>
                </a:r>
              </a:p>
            </p:txBody>
          </p:sp>
          <p:sp>
            <p:nvSpPr>
              <p:cNvPr id="44" name="Right Arrow 43"/>
              <p:cNvSpPr/>
              <p:nvPr/>
            </p:nvSpPr>
            <p:spPr>
              <a:xfrm flipV="1">
                <a:off x="10688536" y="26289183"/>
                <a:ext cx="685774" cy="457220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8977" tIns="39488" rIns="78977" bIns="39488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5" name="TextBox 245"/>
            <p:cNvSpPr txBox="1">
              <a:spLocks noChangeArrowheads="1"/>
            </p:cNvSpPr>
            <p:nvPr/>
          </p:nvSpPr>
          <p:spPr bwMode="auto">
            <a:xfrm>
              <a:off x="12573000" y="27051000"/>
              <a:ext cx="1860238" cy="51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977" tIns="39488" rIns="78977" bIns="3948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00FF"/>
                  </a:solidFill>
                  <a:latin typeface="Times New Roman" charset="0"/>
                  <a:cs typeface="Times New Roman" charset="0"/>
                </a:rPr>
                <a:t>PASSEL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1728980"/>
            <a:ext cx="8376639" cy="4867666"/>
          </a:xfrm>
          <a:prstGeom prst="rect">
            <a:avLst/>
          </a:prstGeom>
        </p:spPr>
      </p:pic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Major Proteomics Repositories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9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Challenge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98" y="1396005"/>
            <a:ext cx="5231369" cy="3642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4872" y="2750024"/>
            <a:ext cx="2861927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Large number of</a:t>
            </a:r>
          </a:p>
          <a:p>
            <a:r>
              <a:rPr lang="en-US" sz="2400" b="1" dirty="0" smtClean="0"/>
              <a:t> unidentified spectra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6967" y="5304998"/>
            <a:ext cx="7662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May be peptides are missing in the database searched…..</a:t>
            </a:r>
          </a:p>
          <a:p>
            <a:r>
              <a:rPr lang="en-US" sz="2400" b="1" dirty="0" smtClean="0"/>
              <a:t>Are all the reference databases complete ???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726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956"/>
            <a:ext cx="8229600" cy="990600"/>
          </a:xfrm>
        </p:spPr>
        <p:txBody>
          <a:bodyPr/>
          <a:lstStyle/>
          <a:p>
            <a:r>
              <a:rPr lang="en-US" dirty="0" err="1" smtClean="0"/>
              <a:t>Proteogenomics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44" y="3370659"/>
            <a:ext cx="7613672" cy="32515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1537" y="1524000"/>
            <a:ext cx="82159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T</a:t>
            </a:r>
            <a:r>
              <a:rPr lang="en-US" sz="2400" b="1" dirty="0" smtClean="0"/>
              <a:t>erm coined in the </a:t>
            </a:r>
            <a:r>
              <a:rPr lang="en-US" sz="2400" b="1" dirty="0"/>
              <a:t>literature in </a:t>
            </a:r>
            <a:r>
              <a:rPr lang="en-US" sz="2400" b="1" dirty="0" smtClean="0"/>
              <a:t>2004.</a:t>
            </a:r>
            <a:endParaRPr lang="en-US" sz="2400" b="1" dirty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Genomic for generating </a:t>
            </a:r>
            <a:r>
              <a:rPr lang="en-US" sz="2400" b="1" dirty="0"/>
              <a:t>customized </a:t>
            </a:r>
            <a:r>
              <a:rPr lang="en-US" sz="2400" b="1" dirty="0" smtClean="0"/>
              <a:t>databases.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Identify </a:t>
            </a:r>
            <a:r>
              <a:rPr lang="en-US" sz="2400" b="1" dirty="0"/>
              <a:t>novel </a:t>
            </a:r>
            <a:r>
              <a:rPr lang="en-US" sz="2400" b="1" dirty="0" smtClean="0"/>
              <a:t>peptides.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Disease </a:t>
            </a:r>
            <a:r>
              <a:rPr lang="en-US" sz="2400" b="1" dirty="0" err="1" smtClean="0"/>
              <a:t>biomarkes</a:t>
            </a:r>
            <a:r>
              <a:rPr lang="en-US" sz="2400" b="1" dirty="0" smtClean="0"/>
              <a:t> based on novel mutation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203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208"/>
          <p:cNvSpPr txBox="1"/>
          <p:nvPr/>
        </p:nvSpPr>
        <p:spPr>
          <a:xfrm>
            <a:off x="248978" y="623680"/>
            <a:ext cx="144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Proteomics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191" name="Group 190"/>
          <p:cNvGrpSpPr>
            <a:grpSpLocks noChangeAspect="1"/>
          </p:cNvGrpSpPr>
          <p:nvPr/>
        </p:nvGrpSpPr>
        <p:grpSpPr>
          <a:xfrm>
            <a:off x="1414144" y="1143398"/>
            <a:ext cx="1391649" cy="1002689"/>
            <a:chOff x="30034" y="4705829"/>
            <a:chExt cx="2903666" cy="2092103"/>
          </a:xfrm>
          <a:solidFill>
            <a:schemeClr val="bg1"/>
          </a:solidFill>
        </p:grpSpPr>
        <p:sp>
          <p:nvSpPr>
            <p:cNvPr id="192" name="Text Box 72"/>
            <p:cNvSpPr txBox="1">
              <a:spLocks noChangeAspect="1" noChangeArrowheads="1"/>
            </p:cNvSpPr>
            <p:nvPr/>
          </p:nvSpPr>
          <p:spPr bwMode="auto">
            <a:xfrm rot="16200000">
              <a:off x="-510820" y="5246683"/>
              <a:ext cx="1635705" cy="5539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 smtClean="0">
                  <a:solidFill>
                    <a:srgbClr val="000000"/>
                  </a:solidFill>
                </a:rPr>
                <a:t>intensity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93" name="Text Box 72"/>
            <p:cNvSpPr txBox="1">
              <a:spLocks noChangeAspect="1" noChangeArrowheads="1"/>
            </p:cNvSpPr>
            <p:nvPr/>
          </p:nvSpPr>
          <p:spPr bwMode="auto">
            <a:xfrm>
              <a:off x="685800" y="6243934"/>
              <a:ext cx="2244846" cy="5539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 smtClean="0">
                  <a:solidFill>
                    <a:srgbClr val="000000"/>
                  </a:solidFill>
                </a:rPr>
                <a:t>mass/charge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194" name="Group 25"/>
            <p:cNvGrpSpPr>
              <a:grpSpLocks noChangeAspect="1"/>
            </p:cNvGrpSpPr>
            <p:nvPr/>
          </p:nvGrpSpPr>
          <p:grpSpPr>
            <a:xfrm>
              <a:off x="533400" y="4746625"/>
              <a:ext cx="2400300" cy="1566863"/>
              <a:chOff x="3657600" y="4594225"/>
              <a:chExt cx="1600200" cy="1044575"/>
            </a:xfrm>
            <a:grpFill/>
          </p:grpSpPr>
          <p:sp>
            <p:nvSpPr>
              <p:cNvPr id="195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3657600" y="4594225"/>
                <a:ext cx="1600200" cy="104457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96" name="Line 62"/>
              <p:cNvSpPr>
                <a:spLocks noChangeAspect="1" noChangeShapeType="1"/>
              </p:cNvSpPr>
              <p:nvPr/>
            </p:nvSpPr>
            <p:spPr bwMode="auto">
              <a:xfrm>
                <a:off x="4025900" y="4962525"/>
                <a:ext cx="0" cy="676275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97" name="Line 63"/>
              <p:cNvSpPr>
                <a:spLocks noChangeAspect="1" noChangeShapeType="1"/>
              </p:cNvSpPr>
              <p:nvPr/>
            </p:nvSpPr>
            <p:spPr bwMode="auto">
              <a:xfrm>
                <a:off x="4149725" y="5270500"/>
                <a:ext cx="0" cy="36830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98" name="Line 64"/>
              <p:cNvSpPr>
                <a:spLocks noChangeAspect="1" noChangeShapeType="1"/>
              </p:cNvSpPr>
              <p:nvPr/>
            </p:nvSpPr>
            <p:spPr bwMode="auto">
              <a:xfrm>
                <a:off x="4397375" y="4776788"/>
                <a:ext cx="0" cy="86201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99" name="Line 65"/>
              <p:cNvSpPr>
                <a:spLocks noChangeAspect="1" noChangeShapeType="1"/>
              </p:cNvSpPr>
              <p:nvPr/>
            </p:nvSpPr>
            <p:spPr bwMode="auto">
              <a:xfrm>
                <a:off x="4705350" y="5454650"/>
                <a:ext cx="0" cy="18415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00" name="Line 66"/>
              <p:cNvSpPr>
                <a:spLocks noChangeAspect="1" noChangeShapeType="1"/>
              </p:cNvSpPr>
              <p:nvPr/>
            </p:nvSpPr>
            <p:spPr bwMode="auto">
              <a:xfrm>
                <a:off x="4335463" y="5394325"/>
                <a:ext cx="0" cy="244475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01" name="Line 67"/>
              <p:cNvSpPr>
                <a:spLocks noChangeAspect="1" noChangeShapeType="1"/>
              </p:cNvSpPr>
              <p:nvPr/>
            </p:nvSpPr>
            <p:spPr bwMode="auto">
              <a:xfrm>
                <a:off x="4210050" y="5516563"/>
                <a:ext cx="0" cy="122237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02" name="Line 68"/>
              <p:cNvSpPr>
                <a:spLocks noChangeAspect="1" noChangeShapeType="1"/>
              </p:cNvSpPr>
              <p:nvPr/>
            </p:nvSpPr>
            <p:spPr bwMode="auto">
              <a:xfrm>
                <a:off x="3779838" y="5334000"/>
                <a:ext cx="0" cy="30480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03" name="Line 69"/>
              <p:cNvSpPr>
                <a:spLocks noChangeAspect="1" noChangeShapeType="1"/>
              </p:cNvSpPr>
              <p:nvPr/>
            </p:nvSpPr>
            <p:spPr bwMode="auto">
              <a:xfrm>
                <a:off x="4518025" y="5024438"/>
                <a:ext cx="0" cy="614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04" name="Line 70"/>
              <p:cNvSpPr>
                <a:spLocks noChangeAspect="1" noChangeShapeType="1"/>
              </p:cNvSpPr>
              <p:nvPr/>
            </p:nvSpPr>
            <p:spPr bwMode="auto">
              <a:xfrm>
                <a:off x="4765675" y="5334000"/>
                <a:ext cx="0" cy="30480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05" name="Line 71"/>
              <p:cNvSpPr>
                <a:spLocks noChangeAspect="1" noChangeShapeType="1"/>
              </p:cNvSpPr>
              <p:nvPr/>
            </p:nvSpPr>
            <p:spPr bwMode="auto">
              <a:xfrm>
                <a:off x="5010150" y="4840288"/>
                <a:ext cx="0" cy="79851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</p:grpSp>
      <p:sp>
        <p:nvSpPr>
          <p:cNvPr id="206" name="Can 205"/>
          <p:cNvSpPr/>
          <p:nvPr/>
        </p:nvSpPr>
        <p:spPr>
          <a:xfrm>
            <a:off x="4679572" y="1431944"/>
            <a:ext cx="1835727" cy="1332031"/>
          </a:xfrm>
          <a:prstGeom prst="can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Refseq</a:t>
            </a:r>
            <a:endParaRPr lang="en-US" sz="2000" b="1" dirty="0" smtClean="0"/>
          </a:p>
          <a:p>
            <a:pPr algn="ctr"/>
            <a:r>
              <a:rPr lang="en-US" sz="2000" b="1" dirty="0" err="1"/>
              <a:t>U</a:t>
            </a:r>
            <a:r>
              <a:rPr lang="en-US" sz="2000" b="1" dirty="0" err="1" smtClean="0"/>
              <a:t>niprot</a:t>
            </a:r>
            <a:endParaRPr lang="en-US" sz="2000" b="1" dirty="0"/>
          </a:p>
        </p:txBody>
      </p:sp>
      <p:cxnSp>
        <p:nvCxnSpPr>
          <p:cNvPr id="207" name="Straight Arrow Connector 206"/>
          <p:cNvCxnSpPr/>
          <p:nvPr/>
        </p:nvCxnSpPr>
        <p:spPr>
          <a:xfrm>
            <a:off x="3137942" y="2146087"/>
            <a:ext cx="12122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TextBox 207"/>
          <p:cNvSpPr txBox="1"/>
          <p:nvPr/>
        </p:nvSpPr>
        <p:spPr>
          <a:xfrm>
            <a:off x="3144982" y="137161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Searched</a:t>
            </a:r>
          </a:p>
          <a:p>
            <a:r>
              <a:rPr lang="en-US" dirty="0" smtClean="0"/>
              <a:t> against</a:t>
            </a:r>
            <a:endParaRPr lang="en-US" dirty="0"/>
          </a:p>
        </p:txBody>
      </p:sp>
      <p:grpSp>
        <p:nvGrpSpPr>
          <p:cNvPr id="210" name="Group 209"/>
          <p:cNvGrpSpPr>
            <a:grpSpLocks noChangeAspect="1"/>
          </p:cNvGrpSpPr>
          <p:nvPr/>
        </p:nvGrpSpPr>
        <p:grpSpPr>
          <a:xfrm>
            <a:off x="1391181" y="2237551"/>
            <a:ext cx="1445377" cy="1041400"/>
            <a:chOff x="30034" y="4705829"/>
            <a:chExt cx="2903666" cy="2092103"/>
          </a:xfrm>
          <a:solidFill>
            <a:schemeClr val="bg1"/>
          </a:solidFill>
        </p:grpSpPr>
        <p:sp>
          <p:nvSpPr>
            <p:cNvPr id="211" name="Text Box 72"/>
            <p:cNvSpPr txBox="1">
              <a:spLocks noChangeAspect="1" noChangeArrowheads="1"/>
            </p:cNvSpPr>
            <p:nvPr/>
          </p:nvSpPr>
          <p:spPr bwMode="auto">
            <a:xfrm rot="16200000">
              <a:off x="-510820" y="5246683"/>
              <a:ext cx="1635705" cy="5539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 smtClean="0">
                  <a:solidFill>
                    <a:srgbClr val="000000"/>
                  </a:solidFill>
                </a:rPr>
                <a:t>intensity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12" name="Text Box 72"/>
            <p:cNvSpPr txBox="1">
              <a:spLocks noChangeAspect="1" noChangeArrowheads="1"/>
            </p:cNvSpPr>
            <p:nvPr/>
          </p:nvSpPr>
          <p:spPr bwMode="auto">
            <a:xfrm>
              <a:off x="685800" y="6243934"/>
              <a:ext cx="2244846" cy="5539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 smtClean="0">
                  <a:solidFill>
                    <a:srgbClr val="000000"/>
                  </a:solidFill>
                </a:rPr>
                <a:t>mass/charge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13" name="Group 25"/>
            <p:cNvGrpSpPr>
              <a:grpSpLocks noChangeAspect="1"/>
            </p:cNvGrpSpPr>
            <p:nvPr/>
          </p:nvGrpSpPr>
          <p:grpSpPr>
            <a:xfrm>
              <a:off x="533400" y="4746625"/>
              <a:ext cx="2400300" cy="1566863"/>
              <a:chOff x="3657600" y="4594225"/>
              <a:chExt cx="1600200" cy="1044575"/>
            </a:xfrm>
            <a:grpFill/>
          </p:grpSpPr>
          <p:sp>
            <p:nvSpPr>
              <p:cNvPr id="214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3657600" y="4594225"/>
                <a:ext cx="1600200" cy="104457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15" name="Line 62"/>
              <p:cNvSpPr>
                <a:spLocks noChangeAspect="1" noChangeShapeType="1"/>
              </p:cNvSpPr>
              <p:nvPr/>
            </p:nvSpPr>
            <p:spPr bwMode="auto">
              <a:xfrm>
                <a:off x="4025900" y="4962525"/>
                <a:ext cx="0" cy="676275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16" name="Line 63"/>
              <p:cNvSpPr>
                <a:spLocks noChangeAspect="1" noChangeShapeType="1"/>
              </p:cNvSpPr>
              <p:nvPr/>
            </p:nvSpPr>
            <p:spPr bwMode="auto">
              <a:xfrm>
                <a:off x="4149725" y="5270500"/>
                <a:ext cx="0" cy="36830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17" name="Line 64"/>
              <p:cNvSpPr>
                <a:spLocks noChangeAspect="1" noChangeShapeType="1"/>
              </p:cNvSpPr>
              <p:nvPr/>
            </p:nvSpPr>
            <p:spPr bwMode="auto">
              <a:xfrm>
                <a:off x="4397375" y="4776788"/>
                <a:ext cx="0" cy="86201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18" name="Line 65"/>
              <p:cNvSpPr>
                <a:spLocks noChangeAspect="1" noChangeShapeType="1"/>
              </p:cNvSpPr>
              <p:nvPr/>
            </p:nvSpPr>
            <p:spPr bwMode="auto">
              <a:xfrm>
                <a:off x="4705350" y="5454650"/>
                <a:ext cx="0" cy="18415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19" name="Line 66"/>
              <p:cNvSpPr>
                <a:spLocks noChangeAspect="1" noChangeShapeType="1"/>
              </p:cNvSpPr>
              <p:nvPr/>
            </p:nvSpPr>
            <p:spPr bwMode="auto">
              <a:xfrm>
                <a:off x="4335463" y="5394325"/>
                <a:ext cx="0" cy="244475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20" name="Line 67"/>
              <p:cNvSpPr>
                <a:spLocks noChangeAspect="1" noChangeShapeType="1"/>
              </p:cNvSpPr>
              <p:nvPr/>
            </p:nvSpPr>
            <p:spPr bwMode="auto">
              <a:xfrm>
                <a:off x="4210050" y="5516563"/>
                <a:ext cx="0" cy="122237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21" name="Line 68"/>
              <p:cNvSpPr>
                <a:spLocks noChangeAspect="1" noChangeShapeType="1"/>
              </p:cNvSpPr>
              <p:nvPr/>
            </p:nvSpPr>
            <p:spPr bwMode="auto">
              <a:xfrm>
                <a:off x="3779838" y="5334000"/>
                <a:ext cx="0" cy="30480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22" name="Line 69"/>
              <p:cNvSpPr>
                <a:spLocks noChangeAspect="1" noChangeShapeType="1"/>
              </p:cNvSpPr>
              <p:nvPr/>
            </p:nvSpPr>
            <p:spPr bwMode="auto">
              <a:xfrm>
                <a:off x="4518025" y="5024438"/>
                <a:ext cx="0" cy="61436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23" name="Line 70"/>
              <p:cNvSpPr>
                <a:spLocks noChangeAspect="1" noChangeShapeType="1"/>
              </p:cNvSpPr>
              <p:nvPr/>
            </p:nvSpPr>
            <p:spPr bwMode="auto">
              <a:xfrm>
                <a:off x="4765675" y="5334000"/>
                <a:ext cx="0" cy="30480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224" name="Line 71"/>
              <p:cNvSpPr>
                <a:spLocks noChangeAspect="1" noChangeShapeType="1"/>
              </p:cNvSpPr>
              <p:nvPr/>
            </p:nvSpPr>
            <p:spPr bwMode="auto">
              <a:xfrm>
                <a:off x="5010150" y="4840288"/>
                <a:ext cx="0" cy="79851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</p:grpSp>
      <p:sp>
        <p:nvSpPr>
          <p:cNvPr id="225" name="TextBox 7"/>
          <p:cNvSpPr txBox="1">
            <a:spLocks noChangeArrowheads="1"/>
          </p:cNvSpPr>
          <p:nvPr/>
        </p:nvSpPr>
        <p:spPr bwMode="auto">
          <a:xfrm>
            <a:off x="135242" y="1299953"/>
            <a:ext cx="1203123" cy="523220"/>
          </a:xfrm>
          <a:prstGeom prst="rect">
            <a:avLst/>
          </a:prstGeom>
          <a:ln w="127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Non-Tumor Sample</a:t>
            </a:r>
            <a:endParaRPr lang="en-US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6" name="TextBox 7"/>
          <p:cNvSpPr txBox="1">
            <a:spLocks noChangeArrowheads="1"/>
          </p:cNvSpPr>
          <p:nvPr/>
        </p:nvSpPr>
        <p:spPr bwMode="auto">
          <a:xfrm>
            <a:off x="135242" y="2362452"/>
            <a:ext cx="1203123" cy="523220"/>
          </a:xfrm>
          <a:prstGeom prst="rect">
            <a:avLst/>
          </a:prstGeom>
          <a:ln w="127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Tumor</a:t>
            </a:r>
          </a:p>
          <a:p>
            <a:pPr algn="ctr"/>
            <a:r>
              <a:rPr lang="en-U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Sample</a:t>
            </a:r>
            <a:endParaRPr lang="en-US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61652" y="3377278"/>
            <a:ext cx="19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Proteogenomics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0097" y="3870530"/>
            <a:ext cx="9062207" cy="2683978"/>
            <a:chOff x="61011" y="3746610"/>
            <a:chExt cx="9062207" cy="2683978"/>
          </a:xfrm>
        </p:grpSpPr>
        <p:sp>
          <p:nvSpPr>
            <p:cNvPr id="3074" name="Rectangle 2"/>
            <p:cNvSpPr>
              <a:spLocks noChangeArrowheads="1"/>
            </p:cNvSpPr>
            <p:nvPr/>
          </p:nvSpPr>
          <p:spPr bwMode="auto">
            <a:xfrm>
              <a:off x="936876" y="3746610"/>
              <a:ext cx="723900" cy="1143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lowchart: Magnetic Disk 50"/>
            <p:cNvSpPr>
              <a:spLocks noChangeArrowheads="1"/>
            </p:cNvSpPr>
            <p:nvPr/>
          </p:nvSpPr>
          <p:spPr bwMode="auto">
            <a:xfrm>
              <a:off x="7048137" y="4640035"/>
              <a:ext cx="1856965" cy="1790553"/>
            </a:xfrm>
            <a:prstGeom prst="flowChartMagneticDisk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140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2" name="TextBox 24"/>
            <p:cNvSpPr txBox="1">
              <a:spLocks noChangeArrowheads="1"/>
            </p:cNvSpPr>
            <p:nvPr/>
          </p:nvSpPr>
          <p:spPr bwMode="auto">
            <a:xfrm>
              <a:off x="6874740" y="5384578"/>
              <a:ext cx="2248478" cy="759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Tumor Specific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 b="1" dirty="0" smtClean="0">
                  <a:solidFill>
                    <a:schemeClr val="bg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Protein DB</a:t>
              </a:r>
              <a:endParaRPr lang="en-US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2627755" y="4220710"/>
              <a:ext cx="883484" cy="25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7"/>
            <p:cNvSpPr txBox="1">
              <a:spLocks noChangeArrowheads="1"/>
            </p:cNvSpPr>
            <p:nvPr/>
          </p:nvSpPr>
          <p:spPr bwMode="auto">
            <a:xfrm>
              <a:off x="61011" y="3901371"/>
              <a:ext cx="1030699" cy="738664"/>
            </a:xfrm>
            <a:prstGeom prst="rect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Non-Tumor Sample</a:t>
              </a:r>
              <a:endParaRPr lang="en-US" sz="14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6" name="TextBox 7"/>
            <p:cNvSpPr txBox="1">
              <a:spLocks noChangeArrowheads="1"/>
            </p:cNvSpPr>
            <p:nvPr/>
          </p:nvSpPr>
          <p:spPr bwMode="auto">
            <a:xfrm>
              <a:off x="3490785" y="4054066"/>
              <a:ext cx="2377574" cy="400110"/>
            </a:xfrm>
            <a:prstGeom prst="rect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Genome sequencing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5800630" y="4225570"/>
              <a:ext cx="733430" cy="22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7"/>
            <p:cNvSpPr txBox="1">
              <a:spLocks noChangeArrowheads="1"/>
            </p:cNvSpPr>
            <p:nvPr/>
          </p:nvSpPr>
          <p:spPr bwMode="auto">
            <a:xfrm>
              <a:off x="6609573" y="4043677"/>
              <a:ext cx="2295529" cy="400110"/>
            </a:xfrm>
            <a:prstGeom prst="rect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Times" panose="02020603050405020304" pitchFamily="18" charset="0"/>
                  <a:cs typeface="Times" panose="02020603050405020304" pitchFamily="18" charset="0"/>
                </a:rPr>
                <a:t>G</a:t>
              </a:r>
              <a:r>
                <a:rPr lang="en-US" sz="2000" b="1" dirty="0" err="1" smtClean="0">
                  <a:latin typeface="Times" panose="02020603050405020304" pitchFamily="18" charset="0"/>
                  <a:cs typeface="Times" panose="02020603050405020304" pitchFamily="18" charset="0"/>
                </a:rPr>
                <a:t>ermline</a:t>
              </a:r>
              <a:r>
                <a:rPr lang="en-US" sz="20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 variants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725773" y="4353175"/>
              <a:ext cx="1" cy="536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6609573" y="5372097"/>
              <a:ext cx="35438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7"/>
            <p:cNvSpPr txBox="1">
              <a:spLocks noChangeArrowheads="1"/>
            </p:cNvSpPr>
            <p:nvPr/>
          </p:nvSpPr>
          <p:spPr bwMode="auto">
            <a:xfrm>
              <a:off x="2865175" y="5137595"/>
              <a:ext cx="1310857" cy="400110"/>
            </a:xfrm>
            <a:prstGeom prst="rect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20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RNA-Seq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V="1">
              <a:off x="1809618" y="5387132"/>
              <a:ext cx="359941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7"/>
            <p:cNvSpPr txBox="1">
              <a:spLocks noChangeArrowheads="1"/>
            </p:cNvSpPr>
            <p:nvPr/>
          </p:nvSpPr>
          <p:spPr bwMode="auto">
            <a:xfrm>
              <a:off x="75307" y="5222159"/>
              <a:ext cx="1054540" cy="523220"/>
            </a:xfrm>
            <a:prstGeom prst="rect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Tumor Sample</a:t>
              </a:r>
              <a:endParaRPr lang="en-US" sz="14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8" name="TextBox 119"/>
            <p:cNvSpPr txBox="1">
              <a:spLocks noChangeArrowheads="1"/>
            </p:cNvSpPr>
            <p:nvPr/>
          </p:nvSpPr>
          <p:spPr bwMode="auto">
            <a:xfrm>
              <a:off x="4580486" y="5015246"/>
              <a:ext cx="2029087" cy="1323439"/>
            </a:xfrm>
            <a:prstGeom prst="rect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latin typeface="Times" panose="02020603050405020304" pitchFamily="18" charset="0"/>
                  <a:cs typeface="Times" panose="02020603050405020304" pitchFamily="18" charset="0"/>
                </a:rPr>
                <a:t>A</a:t>
              </a:r>
              <a:r>
                <a:rPr lang="en-US" sz="20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lternative splicing, </a:t>
              </a:r>
            </a:p>
            <a:p>
              <a:pPr algn="ctr" eaLnBrk="1" hangingPunct="1"/>
              <a:r>
                <a:rPr lang="en-US" sz="20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somatic variants, expression 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2424063" y="5398066"/>
              <a:ext cx="359941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/>
            <p:cNvGrpSpPr>
              <a:grpSpLocks noChangeAspect="1"/>
            </p:cNvGrpSpPr>
            <p:nvPr/>
          </p:nvGrpSpPr>
          <p:grpSpPr>
            <a:xfrm>
              <a:off x="1250830" y="3901371"/>
              <a:ext cx="1162195" cy="837366"/>
              <a:chOff x="30034" y="4705829"/>
              <a:chExt cx="2903666" cy="2092103"/>
            </a:xfrm>
            <a:solidFill>
              <a:schemeClr val="bg1"/>
            </a:solidFill>
          </p:grpSpPr>
          <p:sp>
            <p:nvSpPr>
              <p:cNvPr id="229" name="Text Box 72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-510820" y="5246683"/>
                <a:ext cx="1635705" cy="5539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 dirty="0" smtClean="0">
                    <a:solidFill>
                      <a:srgbClr val="000000"/>
                    </a:solidFill>
                  </a:rPr>
                  <a:t>intensity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685800" y="6243934"/>
                <a:ext cx="2244846" cy="5539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 dirty="0" smtClean="0">
                    <a:solidFill>
                      <a:srgbClr val="000000"/>
                    </a:solidFill>
                  </a:rPr>
                  <a:t>mass/charge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31" name="Group 25"/>
              <p:cNvGrpSpPr>
                <a:grpSpLocks noChangeAspect="1"/>
              </p:cNvGrpSpPr>
              <p:nvPr/>
            </p:nvGrpSpPr>
            <p:grpSpPr>
              <a:xfrm>
                <a:off x="533400" y="4746625"/>
                <a:ext cx="2400300" cy="1566863"/>
                <a:chOff x="3657600" y="4594225"/>
                <a:chExt cx="1600200" cy="1044575"/>
              </a:xfrm>
              <a:grpFill/>
            </p:grpSpPr>
            <p:sp>
              <p:nvSpPr>
                <p:cNvPr id="232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3657600" y="4594225"/>
                  <a:ext cx="1600200" cy="1044575"/>
                </a:xfrm>
                <a:prstGeom prst="rect">
                  <a:avLst/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33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4025900" y="4962525"/>
                  <a:ext cx="0" cy="676275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34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4149725" y="5270500"/>
                  <a:ext cx="0" cy="36830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35" name="Line 64"/>
                <p:cNvSpPr>
                  <a:spLocks noChangeAspect="1" noChangeShapeType="1"/>
                </p:cNvSpPr>
                <p:nvPr/>
              </p:nvSpPr>
              <p:spPr bwMode="auto">
                <a:xfrm>
                  <a:off x="4397375" y="4776788"/>
                  <a:ext cx="0" cy="862012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36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4705350" y="5454650"/>
                  <a:ext cx="0" cy="18415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37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4335463" y="5394325"/>
                  <a:ext cx="0" cy="244475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38" name="Line 67"/>
                <p:cNvSpPr>
                  <a:spLocks noChangeAspect="1" noChangeShapeType="1"/>
                </p:cNvSpPr>
                <p:nvPr/>
              </p:nvSpPr>
              <p:spPr bwMode="auto">
                <a:xfrm>
                  <a:off x="4210050" y="5516563"/>
                  <a:ext cx="0" cy="122237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39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3779838" y="5334000"/>
                  <a:ext cx="0" cy="30480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40" name="Line 69"/>
                <p:cNvSpPr>
                  <a:spLocks noChangeAspect="1" noChangeShapeType="1"/>
                </p:cNvSpPr>
                <p:nvPr/>
              </p:nvSpPr>
              <p:spPr bwMode="auto">
                <a:xfrm>
                  <a:off x="4518025" y="5024438"/>
                  <a:ext cx="0" cy="614362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41" name="Line 70"/>
                <p:cNvSpPr>
                  <a:spLocks noChangeAspect="1" noChangeShapeType="1"/>
                </p:cNvSpPr>
                <p:nvPr/>
              </p:nvSpPr>
              <p:spPr bwMode="auto">
                <a:xfrm>
                  <a:off x="4765675" y="5334000"/>
                  <a:ext cx="0" cy="30480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42" name="Line 71"/>
                <p:cNvSpPr>
                  <a:spLocks noChangeAspect="1" noChangeShapeType="1"/>
                </p:cNvSpPr>
                <p:nvPr/>
              </p:nvSpPr>
              <p:spPr bwMode="auto">
                <a:xfrm>
                  <a:off x="5010150" y="4840288"/>
                  <a:ext cx="0" cy="798512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</p:grpSp>
        <p:grpSp>
          <p:nvGrpSpPr>
            <p:cNvPr id="243" name="Group 242"/>
            <p:cNvGrpSpPr>
              <a:grpSpLocks noChangeAspect="1"/>
            </p:cNvGrpSpPr>
            <p:nvPr/>
          </p:nvGrpSpPr>
          <p:grpSpPr>
            <a:xfrm>
              <a:off x="1146728" y="5137595"/>
              <a:ext cx="1162195" cy="837366"/>
              <a:chOff x="30034" y="4705829"/>
              <a:chExt cx="2903666" cy="2092103"/>
            </a:xfrm>
            <a:solidFill>
              <a:schemeClr val="bg1"/>
            </a:solidFill>
          </p:grpSpPr>
          <p:sp>
            <p:nvSpPr>
              <p:cNvPr id="244" name="Text Box 72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-510820" y="5246683"/>
                <a:ext cx="1635705" cy="5539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 dirty="0" smtClean="0">
                    <a:solidFill>
                      <a:srgbClr val="000000"/>
                    </a:solidFill>
                  </a:rPr>
                  <a:t>intensity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685800" y="6243934"/>
                <a:ext cx="2244846" cy="55399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 dirty="0" smtClean="0">
                    <a:solidFill>
                      <a:srgbClr val="000000"/>
                    </a:solidFill>
                  </a:rPr>
                  <a:t>mass/charge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46" name="Group 25"/>
              <p:cNvGrpSpPr>
                <a:grpSpLocks noChangeAspect="1"/>
              </p:cNvGrpSpPr>
              <p:nvPr/>
            </p:nvGrpSpPr>
            <p:grpSpPr>
              <a:xfrm>
                <a:off x="533400" y="4746625"/>
                <a:ext cx="2400300" cy="1566863"/>
                <a:chOff x="3657600" y="4594225"/>
                <a:chExt cx="1600200" cy="1044575"/>
              </a:xfrm>
              <a:grpFill/>
            </p:grpSpPr>
            <p:sp>
              <p:nvSpPr>
                <p:cNvPr id="247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3657600" y="4594225"/>
                  <a:ext cx="1600200" cy="1044575"/>
                </a:xfrm>
                <a:prstGeom prst="rect">
                  <a:avLst/>
                </a:prstGeom>
                <a:grp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48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4025900" y="4962525"/>
                  <a:ext cx="0" cy="676275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49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4149725" y="5270500"/>
                  <a:ext cx="0" cy="36830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50" name="Line 64"/>
                <p:cNvSpPr>
                  <a:spLocks noChangeAspect="1" noChangeShapeType="1"/>
                </p:cNvSpPr>
                <p:nvPr/>
              </p:nvSpPr>
              <p:spPr bwMode="auto">
                <a:xfrm>
                  <a:off x="4397375" y="4776788"/>
                  <a:ext cx="0" cy="862012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51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4705350" y="5454650"/>
                  <a:ext cx="0" cy="18415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52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4335463" y="5394325"/>
                  <a:ext cx="0" cy="244475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53" name="Line 67"/>
                <p:cNvSpPr>
                  <a:spLocks noChangeAspect="1" noChangeShapeType="1"/>
                </p:cNvSpPr>
                <p:nvPr/>
              </p:nvSpPr>
              <p:spPr bwMode="auto">
                <a:xfrm>
                  <a:off x="4210050" y="5516563"/>
                  <a:ext cx="0" cy="122237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54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3779838" y="5334000"/>
                  <a:ext cx="0" cy="30480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55" name="Line 69"/>
                <p:cNvSpPr>
                  <a:spLocks noChangeAspect="1" noChangeShapeType="1"/>
                </p:cNvSpPr>
                <p:nvPr/>
              </p:nvSpPr>
              <p:spPr bwMode="auto">
                <a:xfrm>
                  <a:off x="4518025" y="5024438"/>
                  <a:ext cx="0" cy="614362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56" name="Line 70"/>
                <p:cNvSpPr>
                  <a:spLocks noChangeAspect="1" noChangeShapeType="1"/>
                </p:cNvSpPr>
                <p:nvPr/>
              </p:nvSpPr>
              <p:spPr bwMode="auto">
                <a:xfrm>
                  <a:off x="4765675" y="5334000"/>
                  <a:ext cx="0" cy="30480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257" name="Line 71"/>
                <p:cNvSpPr>
                  <a:spLocks noChangeAspect="1" noChangeShapeType="1"/>
                </p:cNvSpPr>
                <p:nvPr/>
              </p:nvSpPr>
              <p:spPr bwMode="auto">
                <a:xfrm>
                  <a:off x="5010150" y="4840288"/>
                  <a:ext cx="0" cy="798512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</p:grpSp>
        <p:cxnSp>
          <p:nvCxnSpPr>
            <p:cNvPr id="258" name="Straight Arrow Connector 257"/>
            <p:cNvCxnSpPr/>
            <p:nvPr/>
          </p:nvCxnSpPr>
          <p:spPr>
            <a:xfrm flipV="1">
              <a:off x="4176033" y="5420862"/>
              <a:ext cx="359941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633149" y="1143397"/>
            <a:ext cx="1986541" cy="1925187"/>
            <a:chOff x="6963959" y="1143397"/>
            <a:chExt cx="1684491" cy="19251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0266" y="1143397"/>
              <a:ext cx="1118325" cy="83874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963959" y="1993120"/>
              <a:ext cx="1684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Aberrant proteins</a:t>
              </a:r>
              <a:endParaRPr lang="en-US" sz="2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967570" y="2317024"/>
              <a:ext cx="1550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Variant proteins </a:t>
              </a:r>
              <a:endParaRPr lang="en-US" sz="2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018830" y="2668474"/>
              <a:ext cx="1503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Fusion proteins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76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24" y="171938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TYPES OF PEPTIDES IDENTIFIED IN PROTEOGENOMICS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54" y="968163"/>
            <a:ext cx="5334001" cy="54718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4461" y="1916668"/>
            <a:ext cx="2178540" cy="738664"/>
            <a:chOff x="234461" y="1916668"/>
            <a:chExt cx="2178540" cy="738664"/>
          </a:xfrm>
        </p:grpSpPr>
        <p:sp>
          <p:nvSpPr>
            <p:cNvPr id="5" name="TextBox 4"/>
            <p:cNvSpPr txBox="1"/>
            <p:nvPr/>
          </p:nvSpPr>
          <p:spPr>
            <a:xfrm>
              <a:off x="234461" y="1916668"/>
              <a:ext cx="16216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Novel Peptides mapping on Non Coding Region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699847" y="2286000"/>
              <a:ext cx="713154" cy="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891216" y="1844540"/>
            <a:ext cx="2135555" cy="738664"/>
            <a:chOff x="6676293" y="1844540"/>
            <a:chExt cx="2135555" cy="738664"/>
          </a:xfrm>
        </p:grpSpPr>
        <p:sp>
          <p:nvSpPr>
            <p:cNvPr id="11" name="TextBox 10"/>
            <p:cNvSpPr txBox="1"/>
            <p:nvPr/>
          </p:nvSpPr>
          <p:spPr>
            <a:xfrm>
              <a:off x="7190155" y="1844540"/>
              <a:ext cx="16216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Novel Peptides mapping on Non Coding Region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6676293" y="2231347"/>
              <a:ext cx="513862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094154" y="4640384"/>
            <a:ext cx="1953846" cy="307777"/>
            <a:chOff x="1094154" y="4640384"/>
            <a:chExt cx="1953846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1094154" y="4640384"/>
              <a:ext cx="713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5’UTR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18" name="Straight Arrow Connector 17"/>
            <p:cNvCxnSpPr>
              <a:stCxn id="15" idx="3"/>
            </p:cNvCxnSpPr>
            <p:nvPr/>
          </p:nvCxnSpPr>
          <p:spPr>
            <a:xfrm>
              <a:off x="1807435" y="4794273"/>
              <a:ext cx="1240565" cy="7573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688015" y="4708863"/>
            <a:ext cx="1557343" cy="403981"/>
            <a:chOff x="6688015" y="4708863"/>
            <a:chExt cx="1557343" cy="403981"/>
          </a:xfrm>
        </p:grpSpPr>
        <p:sp>
          <p:nvSpPr>
            <p:cNvPr id="16" name="TextBox 15"/>
            <p:cNvSpPr txBox="1"/>
            <p:nvPr/>
          </p:nvSpPr>
          <p:spPr>
            <a:xfrm>
              <a:off x="7532077" y="4708863"/>
              <a:ext cx="713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3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’UTR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688015" y="4884708"/>
              <a:ext cx="844062" cy="22813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547078" y="5126150"/>
            <a:ext cx="3165230" cy="307777"/>
            <a:chOff x="547078" y="5126150"/>
            <a:chExt cx="3165230" cy="307777"/>
          </a:xfrm>
        </p:grpSpPr>
        <p:sp>
          <p:nvSpPr>
            <p:cNvPr id="21" name="TextBox 20"/>
            <p:cNvSpPr txBox="1"/>
            <p:nvPr/>
          </p:nvSpPr>
          <p:spPr>
            <a:xfrm>
              <a:off x="547078" y="5126150"/>
              <a:ext cx="1406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Novel Junctions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856154" y="5315486"/>
              <a:ext cx="1856154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305790" y="5432438"/>
            <a:ext cx="4720981" cy="390024"/>
            <a:chOff x="4305790" y="5432438"/>
            <a:chExt cx="4720981" cy="390024"/>
          </a:xfrm>
        </p:grpSpPr>
        <p:sp>
          <p:nvSpPr>
            <p:cNvPr id="26" name="TextBox 25"/>
            <p:cNvSpPr txBox="1"/>
            <p:nvPr/>
          </p:nvSpPr>
          <p:spPr>
            <a:xfrm>
              <a:off x="7371012" y="5432438"/>
              <a:ext cx="1655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0000FF"/>
                  </a:solidFill>
                </a:rPr>
                <a:t>Intergenic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 peptides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305790" y="5586327"/>
              <a:ext cx="3099288" cy="23613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49141" y="6045854"/>
            <a:ext cx="3336167" cy="523220"/>
            <a:chOff x="249141" y="6045854"/>
            <a:chExt cx="3336167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249141" y="6045854"/>
              <a:ext cx="1953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Alternating Reading Frame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1807435" y="6125309"/>
              <a:ext cx="1777873" cy="22469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254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18" y="649329"/>
            <a:ext cx="8229600" cy="9906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Methods of generation </a:t>
            </a:r>
            <a:r>
              <a:rPr lang="en-US" sz="2800" b="1" dirty="0"/>
              <a:t>of customized </a:t>
            </a:r>
            <a:r>
              <a:rPr lang="en-US" sz="2800" b="1" dirty="0" smtClean="0"/>
              <a:t>databases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09688055"/>
              </p:ext>
            </p:extLst>
          </p:nvPr>
        </p:nvGraphicFramePr>
        <p:xfrm>
          <a:off x="740018" y="1473526"/>
          <a:ext cx="7387981" cy="4918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863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>
            <a:fillRect/>
          </a:stretch>
        </p:blipFill>
        <p:spPr>
          <a:xfrm>
            <a:off x="-27697" y="1674513"/>
            <a:ext cx="9171697" cy="5051381"/>
          </a:xfr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5687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Complexity of the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39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077"/>
            <a:ext cx="8229600" cy="990600"/>
          </a:xfrm>
        </p:spPr>
        <p:txBody>
          <a:bodyPr/>
          <a:lstStyle/>
          <a:p>
            <a:r>
              <a:rPr lang="en-US" dirty="0"/>
              <a:t>What does </a:t>
            </a:r>
            <a:r>
              <a:rPr lang="en-US" dirty="0" err="1"/>
              <a:t>proteogenomics</a:t>
            </a:r>
            <a:r>
              <a:rPr lang="en-US" dirty="0"/>
              <a:t> offer?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009921"/>
              </p:ext>
            </p:extLst>
          </p:nvPr>
        </p:nvGraphicFramePr>
        <p:xfrm>
          <a:off x="306916" y="1016001"/>
          <a:ext cx="8911168" cy="5309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75280" y="5869627"/>
            <a:ext cx="204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Novel Junctions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2657" y="6238959"/>
            <a:ext cx="204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Novel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ORFs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6525" y="5373645"/>
            <a:ext cx="2185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Novel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signal peptide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6525" y="5956045"/>
            <a:ext cx="181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Variant peptides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454" y="5373645"/>
            <a:ext cx="179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Novel </a:t>
            </a:r>
            <a:r>
              <a:rPr lang="en-US" b="1" i="1" dirty="0" smtClean="0">
                <a:solidFill>
                  <a:srgbClr val="3366FF"/>
                </a:solidFill>
              </a:rPr>
              <a:t>N termini</a:t>
            </a:r>
            <a:endParaRPr lang="en-US" b="1" i="1" dirty="0">
              <a:solidFill>
                <a:srgbClr val="33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4252" y="6238959"/>
            <a:ext cx="355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Novel </a:t>
            </a:r>
            <a:r>
              <a:rPr lang="en-US" b="1" dirty="0">
                <a:solidFill>
                  <a:srgbClr val="FF0000"/>
                </a:solidFill>
              </a:rPr>
              <a:t>signal peptide cleavage sites</a:t>
            </a:r>
          </a:p>
        </p:txBody>
      </p:sp>
    </p:spTree>
    <p:extLst>
      <p:ext uri="{BB962C8B-B14F-4D97-AF65-F5344CB8AC3E}">
        <p14:creationId xmlns:p14="http://schemas.microsoft.com/office/powerpoint/2010/main" val="268571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ChangeArrowheads="1"/>
          </p:cNvSpPr>
          <p:nvPr/>
        </p:nvSpPr>
        <p:spPr bwMode="auto">
          <a:xfrm>
            <a:off x="14288" y="381000"/>
            <a:ext cx="9129712" cy="457200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3200" b="1">
                <a:latin typeface="Avenir Black" charset="0"/>
                <a:cs typeface="Avenir Black" charset="0"/>
              </a:rPr>
              <a:t> Open source Web Services</a:t>
            </a:r>
          </a:p>
        </p:txBody>
      </p:sp>
      <p:pic>
        <p:nvPicPr>
          <p:cNvPr id="61442" name="Picture 3" descr="Screen Shot 2014-04-11 at 1.16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83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Screen Shot 2014-11-29 at 1.1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4600"/>
            <a:ext cx="91440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271463" y="376238"/>
            <a:ext cx="8618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Chemoinformatics and Pharmacoinformatics</a:t>
            </a:r>
          </a:p>
        </p:txBody>
      </p:sp>
    </p:spTree>
    <p:extLst>
      <p:ext uri="{BB962C8B-B14F-4D97-AF65-F5344CB8AC3E}">
        <p14:creationId xmlns:p14="http://schemas.microsoft.com/office/powerpoint/2010/main" val="78982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Screen Shot 2014-11-29 at 1.10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Box 2"/>
          <p:cNvSpPr txBox="1">
            <a:spLocks noChangeArrowheads="1"/>
          </p:cNvSpPr>
          <p:nvPr/>
        </p:nvSpPr>
        <p:spPr bwMode="auto">
          <a:xfrm>
            <a:off x="271463" y="376238"/>
            <a:ext cx="8618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Molecular Interactions</a:t>
            </a:r>
          </a:p>
        </p:txBody>
      </p:sp>
    </p:spTree>
    <p:extLst>
      <p:ext uri="{BB962C8B-B14F-4D97-AF65-F5344CB8AC3E}">
        <p14:creationId xmlns:p14="http://schemas.microsoft.com/office/powerpoint/2010/main" val="203706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Screen Shot 2014-11-29 at 1.1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425"/>
            <a:ext cx="9144000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71463" y="144463"/>
            <a:ext cx="8618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Biological Databases</a:t>
            </a:r>
          </a:p>
        </p:txBody>
      </p:sp>
    </p:spTree>
    <p:extLst>
      <p:ext uri="{BB962C8B-B14F-4D97-AF65-F5344CB8AC3E}">
        <p14:creationId xmlns:p14="http://schemas.microsoft.com/office/powerpoint/2010/main" val="33419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Screen Shot 2014-11-29 at 1.10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271463" y="376238"/>
            <a:ext cx="8618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Genome Annotations</a:t>
            </a:r>
          </a:p>
        </p:txBody>
      </p:sp>
    </p:spTree>
    <p:extLst>
      <p:ext uri="{BB962C8B-B14F-4D97-AF65-F5344CB8AC3E}">
        <p14:creationId xmlns:p14="http://schemas.microsoft.com/office/powerpoint/2010/main" val="37005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14-11-29 at 1.09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9144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Box 2"/>
          <p:cNvSpPr txBox="1">
            <a:spLocks noChangeArrowheads="1"/>
          </p:cNvSpPr>
          <p:nvPr/>
        </p:nvSpPr>
        <p:spPr bwMode="auto">
          <a:xfrm>
            <a:off x="271463" y="144463"/>
            <a:ext cx="8618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Immunoinformatics or Vaccine Informatics</a:t>
            </a:r>
          </a:p>
        </p:txBody>
      </p:sp>
    </p:spTree>
    <p:extLst>
      <p:ext uri="{BB962C8B-B14F-4D97-AF65-F5344CB8AC3E}">
        <p14:creationId xmlns:p14="http://schemas.microsoft.com/office/powerpoint/2010/main" val="5133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Screen Shot 2014-11-29 at 1.0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925"/>
            <a:ext cx="91440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Box 2"/>
          <p:cNvSpPr txBox="1">
            <a:spLocks noChangeArrowheads="1"/>
          </p:cNvSpPr>
          <p:nvPr/>
        </p:nvSpPr>
        <p:spPr bwMode="auto">
          <a:xfrm>
            <a:off x="271463" y="144463"/>
            <a:ext cx="8618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Functional Annotation of Proteins</a:t>
            </a:r>
          </a:p>
        </p:txBody>
      </p:sp>
    </p:spTree>
    <p:extLst>
      <p:ext uri="{BB962C8B-B14F-4D97-AF65-F5344CB8AC3E}">
        <p14:creationId xmlns:p14="http://schemas.microsoft.com/office/powerpoint/2010/main" val="159158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Screen Shot 2014-11-29 at 1.08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130175" y="258763"/>
            <a:ext cx="8616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Proteins Structure Prediction</a:t>
            </a:r>
          </a:p>
        </p:txBody>
      </p:sp>
    </p:spTree>
    <p:extLst>
      <p:ext uri="{BB962C8B-B14F-4D97-AF65-F5344CB8AC3E}">
        <p14:creationId xmlns:p14="http://schemas.microsoft.com/office/powerpoint/2010/main" val="214316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&#10;Picture 2.png                                                  00086346Macintosh HD                   C2DAFB2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13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4900" y="733703"/>
            <a:ext cx="7086600" cy="5847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dirty="0"/>
              <a:t>NEXT GENERATION SEQUENCING </a:t>
            </a:r>
          </a:p>
        </p:txBody>
      </p:sp>
      <p:pic>
        <p:nvPicPr>
          <p:cNvPr id="374789" name="Picture 57" descr="genome_sequencer_flx_sys2_600px.jpg"/>
          <p:cNvPicPr>
            <a:picLocks noChangeAspect="1"/>
          </p:cNvPicPr>
          <p:nvPr/>
        </p:nvPicPr>
        <p:blipFill>
          <a:blip r:embed="rId2"/>
          <a:srcRect l="4668" t="2000" r="3333"/>
          <a:stretch>
            <a:fillRect/>
          </a:stretch>
        </p:blipFill>
        <p:spPr bwMode="auto">
          <a:xfrm>
            <a:off x="4648200" y="4267200"/>
            <a:ext cx="160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4790" name="TextBox 25"/>
          <p:cNvSpPr txBox="1">
            <a:spLocks noChangeArrowheads="1"/>
          </p:cNvSpPr>
          <p:nvPr/>
        </p:nvSpPr>
        <p:spPr bwMode="auto">
          <a:xfrm>
            <a:off x="4343400" y="5562600"/>
            <a:ext cx="2209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>
            <a:spAutoFit/>
          </a:bodyPr>
          <a:lstStyle/>
          <a:p>
            <a:pPr algn="ctr" eaLnBrk="1" hangingPunct="1"/>
            <a:r>
              <a:rPr lang="en-US" sz="2400" b="1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Roche’s 454 FLX</a:t>
            </a:r>
          </a:p>
        </p:txBody>
      </p:sp>
      <p:pic>
        <p:nvPicPr>
          <p:cNvPr id="374791" name="Picture 24" descr="ion-torr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267200"/>
            <a:ext cx="17526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4792" name="TextBox 28"/>
          <p:cNvSpPr txBox="1">
            <a:spLocks noChangeArrowheads="1"/>
          </p:cNvSpPr>
          <p:nvPr/>
        </p:nvSpPr>
        <p:spPr bwMode="auto">
          <a:xfrm>
            <a:off x="6629400" y="5562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>
            <a:spAutoFit/>
          </a:bodyPr>
          <a:lstStyle/>
          <a:p>
            <a:pPr algn="ctr" eaLnBrk="1" hangingPunct="1"/>
            <a:r>
              <a:rPr lang="en-US" sz="2400" b="1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Ion torrent</a:t>
            </a:r>
          </a:p>
        </p:txBody>
      </p:sp>
      <p:pic>
        <p:nvPicPr>
          <p:cNvPr id="374793" name="Picture 23" descr="abi-soli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41910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4794" name="Picture 27" descr="illumin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267200"/>
            <a:ext cx="14478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4795" name="TextBox 27"/>
          <p:cNvSpPr txBox="1">
            <a:spLocks noChangeArrowheads="1"/>
          </p:cNvSpPr>
          <p:nvPr/>
        </p:nvSpPr>
        <p:spPr bwMode="auto">
          <a:xfrm>
            <a:off x="762000" y="5562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>
            <a:spAutoFit/>
          </a:bodyPr>
          <a:lstStyle/>
          <a:p>
            <a:pPr algn="ctr" eaLnBrk="1" hangingPunct="1"/>
            <a:r>
              <a:rPr lang="en-US" sz="2400" b="1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Illumina</a:t>
            </a:r>
          </a:p>
        </p:txBody>
      </p:sp>
      <p:sp>
        <p:nvSpPr>
          <p:cNvPr id="374796" name="TextBox 26"/>
          <p:cNvSpPr txBox="1">
            <a:spLocks noChangeArrowheads="1"/>
          </p:cNvSpPr>
          <p:nvPr/>
        </p:nvSpPr>
        <p:spPr bwMode="auto">
          <a:xfrm>
            <a:off x="2590800" y="55626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>
            <a:spAutoFit/>
          </a:bodyPr>
          <a:lstStyle/>
          <a:p>
            <a:pPr algn="ctr" eaLnBrk="1" hangingPunct="1"/>
            <a:r>
              <a:rPr lang="en-US" sz="2400" b="1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ABI’s Solid</a:t>
            </a:r>
          </a:p>
        </p:txBody>
      </p:sp>
      <p:sp>
        <p:nvSpPr>
          <p:cNvPr id="374797" name="Content Placeholder 2"/>
          <p:cNvSpPr>
            <a:spLocks noGrp="1"/>
          </p:cNvSpPr>
          <p:nvPr>
            <p:ph idx="4294967295"/>
          </p:nvPr>
        </p:nvSpPr>
        <p:spPr>
          <a:xfrm>
            <a:off x="533400" y="1828800"/>
            <a:ext cx="8229600" cy="1752600"/>
          </a:xfrm>
        </p:spPr>
        <p:txBody>
          <a:bodyPr/>
          <a:lstStyle/>
          <a:p>
            <a:pPr algn="just"/>
            <a:r>
              <a:rPr lang="en-US" sz="2900">
                <a:latin typeface="Times New Roman" pitchFamily="18" charset="0"/>
                <a:cs typeface="Times New Roman" pitchFamily="18" charset="0"/>
              </a:rPr>
              <a:t>Sequence full genome of an organism in a few days at a very low cost.</a:t>
            </a:r>
          </a:p>
          <a:p>
            <a:pPr algn="just"/>
            <a:r>
              <a:rPr lang="en-US" sz="2900">
                <a:latin typeface="Times New Roman" pitchFamily="18" charset="0"/>
                <a:cs typeface="Times New Roman" pitchFamily="18" charset="0"/>
              </a:rPr>
              <a:t>Produce high throughput data in form of short reads.</a:t>
            </a:r>
          </a:p>
        </p:txBody>
      </p:sp>
    </p:spTree>
    <p:extLst>
      <p:ext uri="{BB962C8B-B14F-4D97-AF65-F5344CB8AC3E}">
        <p14:creationId xmlns:p14="http://schemas.microsoft.com/office/powerpoint/2010/main" val="22004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Screen Shot 2014-02-26 at 12.4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07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>
                <a:latin typeface="Times New Roman" charset="0"/>
                <a:ea typeface="MS Mincho" charset="0"/>
                <a:cs typeface="MS Mincho" charset="0"/>
              </a:rPr>
              <a:t>GPSR: A Resource for Genomics Proteomics and Systems Biology</a:t>
            </a:r>
            <a:r>
              <a:rPr lang="en-US">
                <a:latin typeface="Times New Roman" charset="0"/>
                <a:ea typeface="MS Mincho" charset="0"/>
                <a:cs typeface="MS Mincho" charset="0"/>
              </a:rPr>
              <a:t> </a:t>
            </a:r>
          </a:p>
        </p:txBody>
      </p:sp>
      <p:sp>
        <p:nvSpPr>
          <p:cNvPr id="22530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2276475"/>
            <a:ext cx="8229600" cy="4465638"/>
          </a:xfrm>
        </p:spPr>
        <p:txBody>
          <a:bodyPr/>
          <a:lstStyle/>
          <a:p>
            <a:r>
              <a:rPr lang="en-US" sz="2800" b="1">
                <a:latin typeface="Calibri" charset="0"/>
              </a:rPr>
              <a:t>A journey from simple computer programs to drug/vaccine informatics</a:t>
            </a:r>
          </a:p>
          <a:p>
            <a:r>
              <a:rPr lang="en-US" sz="2800" b="1">
                <a:latin typeface="Calibri" charset="0"/>
              </a:rPr>
              <a:t>Limitations of existing web services</a:t>
            </a:r>
          </a:p>
          <a:p>
            <a:pPr lvl="1"/>
            <a:r>
              <a:rPr lang="en-US" sz="2400" b="1">
                <a:latin typeface="Calibri" charset="0"/>
              </a:rPr>
              <a:t>History repeats (Web to Standalone)</a:t>
            </a:r>
          </a:p>
          <a:p>
            <a:pPr lvl="1"/>
            <a:r>
              <a:rPr lang="en-US" sz="2400" b="1">
                <a:latin typeface="Calibri" charset="0"/>
              </a:rPr>
              <a:t>Graphics vs command mode</a:t>
            </a:r>
          </a:p>
          <a:p>
            <a:r>
              <a:rPr lang="en-US" sz="2800" b="1">
                <a:latin typeface="Calibri" charset="0"/>
              </a:rPr>
              <a:t>General purpose programs</a:t>
            </a:r>
            <a:endParaRPr lang="en-US">
              <a:latin typeface="Calibri" charset="0"/>
            </a:endParaRPr>
          </a:p>
          <a:p>
            <a:pPr lvl="1"/>
            <a:r>
              <a:rPr lang="en-US" sz="2400" b="1">
                <a:latin typeface="Calibri" charset="0"/>
              </a:rPr>
              <a:t>Small programs as building unit</a:t>
            </a:r>
          </a:p>
          <a:p>
            <a:r>
              <a:rPr lang="en-US" sz="2800" b="1">
                <a:latin typeface="Calibri" charset="0"/>
              </a:rPr>
              <a:t>Integration of methods in GPSR</a:t>
            </a: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7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0"/>
            <a:ext cx="5794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298450" y="177800"/>
            <a:ext cx="5468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harter Black" charset="0"/>
                <a:cs typeface="Charter Black" charset="0"/>
              </a:rPr>
              <a:t>Types of Prediction Methods</a:t>
            </a:r>
          </a:p>
        </p:txBody>
      </p:sp>
    </p:spTree>
    <p:extLst>
      <p:ext uri="{BB962C8B-B14F-4D97-AF65-F5344CB8AC3E}">
        <p14:creationId xmlns:p14="http://schemas.microsoft.com/office/powerpoint/2010/main" val="207207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creen Shot 2014-11-29 at 0.41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30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2139950" y="0"/>
          <a:ext cx="7004050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Document" r:id="rId3" imgW="5346503" imgH="1968428" progId="Word.Document.12">
                  <p:embed/>
                </p:oleObj>
              </mc:Choice>
              <mc:Fallback>
                <p:oleObj name="Document" r:id="rId3" imgW="5346503" imgH="196842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9950" y="0"/>
                        <a:ext cx="7004050" cy="257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284163" y="207963"/>
          <a:ext cx="25844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5" imgW="1587500" imgH="393700" progId="Equation.3">
                  <p:embed/>
                </p:oleObj>
              </mc:Choice>
              <mc:Fallback>
                <p:oleObj name="Equation" r:id="rId5" imgW="1587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207963"/>
                        <a:ext cx="258445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284163" y="1403350"/>
          <a:ext cx="29876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7" imgW="1524000" imgH="393700" progId="Equation.3">
                  <p:embed/>
                </p:oleObj>
              </mc:Choice>
              <mc:Fallback>
                <p:oleObj name="Equation" r:id="rId7" imgW="1524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1403350"/>
                        <a:ext cx="298767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142875" y="2474913"/>
          <a:ext cx="4948238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9" imgW="2349500" imgH="393700" progId="Equation.3">
                  <p:embed/>
                </p:oleObj>
              </mc:Choice>
              <mc:Fallback>
                <p:oleObj name="Equation" r:id="rId9" imgW="2349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2474913"/>
                        <a:ext cx="4948238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4763" y="3389313"/>
          <a:ext cx="57277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11" imgW="3187700" imgH="444500" progId="Equation.3">
                  <p:embed/>
                </p:oleObj>
              </mc:Choice>
              <mc:Fallback>
                <p:oleObj name="Equation" r:id="rId11" imgW="3187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3389313"/>
                        <a:ext cx="57277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8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4189413"/>
            <a:ext cx="46704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37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6" descr="Screen Shot 2014-11-29 at 1.02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79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"/>
          <p:cNvGrpSpPr>
            <a:grpSpLocks/>
          </p:cNvGrpSpPr>
          <p:nvPr/>
        </p:nvGrpSpPr>
        <p:grpSpPr bwMode="auto">
          <a:xfrm>
            <a:off x="0" y="0"/>
            <a:ext cx="9144000" cy="6750050"/>
            <a:chOff x="0" y="0"/>
            <a:chExt cx="9143999" cy="6749442"/>
          </a:xfrm>
        </p:grpSpPr>
        <p:grpSp>
          <p:nvGrpSpPr>
            <p:cNvPr id="25602" name="Group 33"/>
            <p:cNvGrpSpPr>
              <a:grpSpLocks/>
            </p:cNvGrpSpPr>
            <p:nvPr/>
          </p:nvGrpSpPr>
          <p:grpSpPr bwMode="auto">
            <a:xfrm>
              <a:off x="1701381" y="1366745"/>
              <a:ext cx="5718159" cy="3752595"/>
              <a:chOff x="1810861" y="886381"/>
              <a:chExt cx="5718159" cy="434244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854143" y="917572"/>
                <a:ext cx="5675311" cy="428908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Chord 5"/>
              <p:cNvSpPr/>
              <p:nvPr/>
            </p:nvSpPr>
            <p:spPr>
              <a:xfrm>
                <a:off x="2103380" y="2581774"/>
                <a:ext cx="5175249" cy="2646926"/>
              </a:xfrm>
              <a:prstGeom prst="chord">
                <a:avLst>
                  <a:gd name="adj1" fmla="val 21554198"/>
                  <a:gd name="adj2" fmla="val 10798953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Chord 6"/>
              <p:cNvSpPr/>
              <p:nvPr/>
            </p:nvSpPr>
            <p:spPr>
              <a:xfrm rot="10800000">
                <a:off x="2055755" y="886346"/>
                <a:ext cx="5237162" cy="2646924"/>
              </a:xfrm>
              <a:prstGeom prst="chord">
                <a:avLst>
                  <a:gd name="adj1" fmla="val 21554198"/>
                  <a:gd name="adj2" fmla="val 10798953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Chord 7"/>
              <p:cNvSpPr/>
              <p:nvPr/>
            </p:nvSpPr>
            <p:spPr>
              <a:xfrm>
                <a:off x="2060518" y="2561569"/>
                <a:ext cx="5260974" cy="2645088"/>
              </a:xfrm>
              <a:prstGeom prst="chord">
                <a:avLst>
                  <a:gd name="adj1" fmla="val 21554198"/>
                  <a:gd name="adj2" fmla="val 10798953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69325" y="1163791"/>
                <a:ext cx="4870843" cy="8903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400" b="1" cap="all" dirty="0">
                    <a:ln w="9000" cmpd="sng">
                      <a:solidFill>
                        <a:srgbClr val="8064A2">
                          <a:shade val="50000"/>
                          <a:satMod val="120000"/>
                        </a:srgbClr>
                      </a:solidFill>
                      <a:prstDash val="solid"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Calibri"/>
                    <a:ea typeface="+mn-ea"/>
                    <a:cs typeface="+mn-cs"/>
                  </a:rPr>
                  <a:t>Bioinformatics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19581" y="3778396"/>
                <a:ext cx="4918308" cy="8903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400" b="1" cap="all" dirty="0" err="1">
                    <a:ln w="9000" cmpd="sng">
                      <a:solidFill>
                        <a:srgbClr val="8064A2">
                          <a:shade val="50000"/>
                          <a:satMod val="120000"/>
                        </a:srgbClr>
                      </a:solidFill>
                      <a:prstDash val="solid"/>
                    </a:ln>
                    <a:solidFill>
                      <a:srgbClr val="F79646">
                        <a:lumMod val="75000"/>
                      </a:srgbClr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Calibri"/>
                    <a:ea typeface="+mn-ea"/>
                    <a:cs typeface="+mn-cs"/>
                  </a:rPr>
                  <a:t>ChemInformatics</a:t>
                </a:r>
                <a:endParaRPr lang="en-US" sz="4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79646">
                      <a:lumMod val="75000"/>
                    </a:srgbClr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810861" y="2572471"/>
                <a:ext cx="5693060" cy="8903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400" b="1" cap="all" dirty="0">
                    <a:ln w="9000" cmpd="sng">
                      <a:solidFill>
                        <a:srgbClr val="8064A2">
                          <a:shade val="50000"/>
                          <a:satMod val="120000"/>
                        </a:srgbClr>
                      </a:solidFill>
                      <a:prstDash val="solid"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Calibri"/>
                    <a:ea typeface="+mn-ea"/>
                    <a:cs typeface="+mn-cs"/>
                  </a:rPr>
                  <a:t>VACCINE Informatics</a:t>
                </a: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0" y="0"/>
              <a:ext cx="9143999" cy="92333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OSDDLINUX</a:t>
              </a:r>
            </a:p>
          </p:txBody>
        </p:sp>
        <p:pic>
          <p:nvPicPr>
            <p:cNvPr id="2560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3"/>
            <a:stretch>
              <a:fillRect/>
            </a:stretch>
          </p:blipFill>
          <p:spPr bwMode="auto">
            <a:xfrm>
              <a:off x="7929336" y="21345"/>
              <a:ext cx="1214663" cy="88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5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1" y="21344"/>
              <a:ext cx="877050" cy="886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06" name="Group 47"/>
            <p:cNvGrpSpPr>
              <a:grpSpLocks/>
            </p:cNvGrpSpPr>
            <p:nvPr/>
          </p:nvGrpSpPr>
          <p:grpSpPr bwMode="auto">
            <a:xfrm>
              <a:off x="7503920" y="1563827"/>
              <a:ext cx="1577320" cy="1572413"/>
              <a:chOff x="7503920" y="1563827"/>
              <a:chExt cx="1577320" cy="1572413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504112" y="1563547"/>
                <a:ext cx="1576387" cy="1192104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5635" name="Picture 2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7122" y="1651419"/>
                <a:ext cx="1242429" cy="101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7539037" y="2766763"/>
                <a:ext cx="1474787" cy="36985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Live CD</a:t>
                </a:r>
              </a:p>
            </p:txBody>
          </p:sp>
        </p:grpSp>
        <p:grpSp>
          <p:nvGrpSpPr>
            <p:cNvPr id="25607" name="Group 48"/>
            <p:cNvGrpSpPr>
              <a:grpSpLocks/>
            </p:cNvGrpSpPr>
            <p:nvPr/>
          </p:nvGrpSpPr>
          <p:grpSpPr bwMode="auto">
            <a:xfrm>
              <a:off x="7528615" y="3341912"/>
              <a:ext cx="1577320" cy="1636953"/>
              <a:chOff x="7528615" y="3341912"/>
              <a:chExt cx="1577320" cy="163695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7527924" y="3341387"/>
                <a:ext cx="1577975" cy="119369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5632" name="Picture 2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9544" y="3445028"/>
                <a:ext cx="1395695" cy="988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7537449" y="4609685"/>
                <a:ext cx="1477963" cy="36985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Installation</a:t>
                </a:r>
              </a:p>
            </p:txBody>
          </p:sp>
        </p:grpSp>
        <p:grpSp>
          <p:nvGrpSpPr>
            <p:cNvPr id="25608" name="Group 49"/>
            <p:cNvGrpSpPr>
              <a:grpSpLocks/>
            </p:cNvGrpSpPr>
            <p:nvPr/>
          </p:nvGrpSpPr>
          <p:grpSpPr bwMode="auto">
            <a:xfrm>
              <a:off x="221844" y="5301110"/>
              <a:ext cx="8771500" cy="1448332"/>
              <a:chOff x="221844" y="5333958"/>
              <a:chExt cx="8771500" cy="1613869"/>
            </a:xfrm>
          </p:grpSpPr>
          <p:grpSp>
            <p:nvGrpSpPr>
              <p:cNvPr id="25618" name="Group 37"/>
              <p:cNvGrpSpPr>
                <a:grpSpLocks/>
              </p:cNvGrpSpPr>
              <p:nvPr/>
            </p:nvGrpSpPr>
            <p:grpSpPr bwMode="auto">
              <a:xfrm>
                <a:off x="221844" y="5333958"/>
                <a:ext cx="8771500" cy="1192132"/>
                <a:chOff x="243740" y="5520091"/>
                <a:chExt cx="8771500" cy="1192132"/>
              </a:xfrm>
            </p:grpSpPr>
            <p:sp>
              <p:nvSpPr>
                <p:cNvPr id="10" name="Rounded Rectangle 9"/>
                <p:cNvSpPr/>
                <p:nvPr/>
              </p:nvSpPr>
              <p:spPr>
                <a:xfrm>
                  <a:off x="244146" y="5520829"/>
                  <a:ext cx="1577975" cy="1192161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2488871" y="5520829"/>
                  <a:ext cx="1577975" cy="1192161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" name="Rounded Rectangle 11"/>
                <p:cNvSpPr/>
                <p:nvPr/>
              </p:nvSpPr>
              <p:spPr>
                <a:xfrm>
                  <a:off x="5346370" y="5520829"/>
                  <a:ext cx="1576388" cy="1192161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7437108" y="5520829"/>
                  <a:ext cx="1577975" cy="1192161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5627" name="Picture 16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2203" y="5574336"/>
                  <a:ext cx="1398149" cy="10951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28" name="Picture 1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124" b="5798"/>
                <a:stretch>
                  <a:fillRect/>
                </a:stretch>
              </p:blipFill>
              <p:spPr bwMode="auto">
                <a:xfrm>
                  <a:off x="2600792" y="5688099"/>
                  <a:ext cx="1294812" cy="917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29" name="Picture 18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7748" y="5574335"/>
                  <a:ext cx="1330572" cy="1095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30" name="Picture 19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38698" y="5592049"/>
                  <a:ext cx="1315029" cy="1013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9" name="TextBox 38"/>
              <p:cNvSpPr txBox="1"/>
              <p:nvPr/>
            </p:nvSpPr>
            <p:spPr>
              <a:xfrm>
                <a:off x="2501900" y="6514475"/>
                <a:ext cx="1476375" cy="412126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Standalone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49238" y="6526856"/>
                <a:ext cx="1476375" cy="41035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Webserver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243512" y="6535701"/>
                <a:ext cx="1701800" cy="412126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Galaxy platform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489824" y="6535701"/>
                <a:ext cx="1476375" cy="412126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All in ONE</a:t>
                </a:r>
              </a:p>
            </p:txBody>
          </p:sp>
        </p:grpSp>
        <p:grpSp>
          <p:nvGrpSpPr>
            <p:cNvPr id="25609" name="Group 45"/>
            <p:cNvGrpSpPr>
              <a:grpSpLocks/>
            </p:cNvGrpSpPr>
            <p:nvPr/>
          </p:nvGrpSpPr>
          <p:grpSpPr bwMode="auto">
            <a:xfrm>
              <a:off x="126677" y="1563827"/>
              <a:ext cx="1601779" cy="1590894"/>
              <a:chOff x="175488" y="3355705"/>
              <a:chExt cx="1601779" cy="159089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175811" y="3355425"/>
                <a:ext cx="1577975" cy="1192105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5616" name="Picture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740" y="3445028"/>
                <a:ext cx="1413786" cy="988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75811" y="4576102"/>
                <a:ext cx="1601788" cy="36985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Live Server</a:t>
                </a:r>
              </a:p>
            </p:txBody>
          </p:sp>
        </p:grpSp>
        <p:grpSp>
          <p:nvGrpSpPr>
            <p:cNvPr id="25610" name="Group 44"/>
            <p:cNvGrpSpPr>
              <a:grpSpLocks/>
            </p:cNvGrpSpPr>
            <p:nvPr/>
          </p:nvGrpSpPr>
          <p:grpSpPr bwMode="auto">
            <a:xfrm>
              <a:off x="109801" y="3429504"/>
              <a:ext cx="1624860" cy="1572413"/>
              <a:chOff x="149845" y="1563827"/>
              <a:chExt cx="1624860" cy="1572413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97207" y="1564602"/>
                <a:ext cx="1577975" cy="1192104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5613" name="Picture 3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532" y="1651419"/>
                <a:ext cx="1376508" cy="101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49582" y="2766230"/>
                <a:ext cx="1601787" cy="36985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>
                    <a:solidFill>
                      <a:prstClr val="white"/>
                    </a:solidFill>
                    <a:latin typeface="Calibri"/>
                  </a:rPr>
                  <a:t>Pkg</a:t>
                </a:r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 Repository</a:t>
                </a: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210896" y="996332"/>
              <a:ext cx="8859396" cy="36933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Customized operating environment for drug discovery pipeline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23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Screen Shot 2013-10-04 at 10.36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251075" y="500063"/>
            <a:ext cx="2662238" cy="866775"/>
          </a:xfrm>
          <a:prstGeom prst="wedgeEllipseCallout">
            <a:avLst>
              <a:gd name="adj1" fmla="val -62665"/>
              <a:gd name="adj2" fmla="val 98941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636838" y="606425"/>
            <a:ext cx="2154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Times" charset="0"/>
                <a:cs typeface="Times" charset="0"/>
              </a:rPr>
              <a:t>Osddlinux desktop is ready for use.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6488113"/>
            <a:ext cx="4579938" cy="36988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" charset="0"/>
                <a:cs typeface="Times" charset="0"/>
              </a:rPr>
              <a:t>Osddlinux</a:t>
            </a:r>
            <a:r>
              <a:rPr lang="en-US" b="1" dirty="0" smtClean="0">
                <a:solidFill>
                  <a:srgbClr val="FF0000"/>
                </a:solidFill>
                <a:latin typeface="Times" charset="0"/>
                <a:cs typeface="Times" charset="0"/>
              </a:rPr>
              <a:t> installation on system hard drive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35200" y="5313363"/>
            <a:ext cx="5111750" cy="369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Times" charset="0"/>
                <a:cs typeface="Times" charset="0"/>
              </a:rPr>
              <a:t>Password for </a:t>
            </a:r>
            <a:r>
              <a:rPr lang="en-US" b="1" dirty="0" err="1" smtClean="0">
                <a:latin typeface="Times" charset="0"/>
                <a:cs typeface="Times" charset="0"/>
              </a:rPr>
              <a:t>sudo</a:t>
            </a:r>
            <a:r>
              <a:rPr lang="en-US" b="1" dirty="0" smtClean="0">
                <a:latin typeface="Times" charset="0"/>
                <a:cs typeface="Times" charset="0"/>
              </a:rPr>
              <a:t> : </a:t>
            </a:r>
            <a:r>
              <a:rPr lang="en-US" b="1" dirty="0" err="1" smtClean="0">
                <a:latin typeface="Times" charset="0"/>
                <a:cs typeface="Times" charset="0"/>
              </a:rPr>
              <a:t>osddlinux</a:t>
            </a:r>
            <a:r>
              <a:rPr lang="en-US" b="1" dirty="0" smtClean="0">
                <a:latin typeface="Times" charset="0"/>
                <a:cs typeface="Times" charset="0"/>
              </a:rPr>
              <a:t>  root : </a:t>
            </a:r>
            <a:r>
              <a:rPr lang="en-US" b="1" dirty="0" err="1" smtClean="0">
                <a:latin typeface="Times" charset="0"/>
                <a:cs typeface="Times" charset="0"/>
              </a:rPr>
              <a:t>osddlinux</a:t>
            </a:r>
            <a:endParaRPr lang="en-US" b="1" dirty="0" smtClean="0">
              <a:latin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7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Screen Shot 2013-09-06 at 11.46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244725" y="1538288"/>
            <a:ext cx="6899275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683" name="Picture 2" descr="Screen Shot 2013-09-06 at 11.45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150"/>
            <a:ext cx="203993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 descr="Screen Shot 2013-09-06 at 11.48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4248150"/>
            <a:ext cx="2408237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6" descr="Screen Shot 2013-09-06 at 11.48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4248150"/>
            <a:ext cx="23177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7" descr="Screen Shot 2013-09-06 at 11.48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248150"/>
            <a:ext cx="2324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xtBox 8"/>
          <p:cNvSpPr txBox="1">
            <a:spLocks noChangeArrowheads="1"/>
          </p:cNvSpPr>
          <p:nvPr/>
        </p:nvSpPr>
        <p:spPr bwMode="auto">
          <a:xfrm>
            <a:off x="2244725" y="1397000"/>
            <a:ext cx="67706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800">
                <a:latin typeface="Arial" charset="0"/>
                <a:cs typeface="Arial" charset="0"/>
              </a:rPr>
              <a:t>Operating System for Drug Discovery</a:t>
            </a:r>
          </a:p>
        </p:txBody>
      </p:sp>
    </p:spTree>
    <p:extLst>
      <p:ext uri="{BB962C8B-B14F-4D97-AF65-F5344CB8AC3E}">
        <p14:creationId xmlns:p14="http://schemas.microsoft.com/office/powerpoint/2010/main" val="23466120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4-04 at 0.35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5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409860a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77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77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04 at 0.38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6" y="0"/>
            <a:ext cx="8290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92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418"/>
            <a:ext cx="9144000" cy="46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4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3" descr="New Picture (13)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85244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883" name="Picture 4" descr="New Picture (14)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500" y="457200"/>
            <a:ext cx="4254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ew Picture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9144000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965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itle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Genome assembly and annotation done at IMTECH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1981200"/>
            <a:ext cx="9067800" cy="4114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Burkholderia</a:t>
            </a:r>
            <a:r>
              <a:rPr lang="en-US" sz="2400" b="1" i="1" dirty="0">
                <a:latin typeface="Arial" pitchFamily="34" charset="0"/>
              </a:rPr>
              <a:t> sp. </a:t>
            </a:r>
            <a:r>
              <a:rPr lang="en-US" sz="2400" b="1" dirty="0">
                <a:latin typeface="Arial" pitchFamily="34" charset="0"/>
              </a:rPr>
              <a:t>SJ98 (Kumar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Debaryomyces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hansenii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</a:rPr>
              <a:t>MTCC 234 (Kumar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Imtechella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halotolerans</a:t>
            </a:r>
            <a:r>
              <a:rPr lang="en-US" sz="2400" b="1" dirty="0">
                <a:latin typeface="Arial" pitchFamily="34" charset="0"/>
              </a:rPr>
              <a:t> K1</a:t>
            </a:r>
            <a:r>
              <a:rPr lang="en-US" sz="2400" b="1" baseline="30000" dirty="0">
                <a:latin typeface="Arial" pitchFamily="34" charset="0"/>
              </a:rPr>
              <a:t>T </a:t>
            </a:r>
            <a:r>
              <a:rPr lang="en-US" sz="2400" b="1" dirty="0">
                <a:latin typeface="Arial" pitchFamily="34" charset="0"/>
              </a:rPr>
              <a:t>(Kumar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b="1" baseline="300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Marinilabilia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salmonicolor</a:t>
            </a:r>
            <a:r>
              <a:rPr lang="en-US" sz="2400" b="1" dirty="0">
                <a:latin typeface="Arial" pitchFamily="34" charset="0"/>
              </a:rPr>
              <a:t> JCM 21150</a:t>
            </a:r>
            <a:r>
              <a:rPr lang="en-US" sz="2400" b="1" baseline="30000" dirty="0">
                <a:latin typeface="Arial" pitchFamily="34" charset="0"/>
              </a:rPr>
              <a:t>T </a:t>
            </a:r>
            <a:r>
              <a:rPr lang="en-US" sz="2400" b="1" dirty="0">
                <a:latin typeface="Arial" pitchFamily="34" charset="0"/>
              </a:rPr>
              <a:t>(Kumar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Rhodococcus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imtechensis</a:t>
            </a:r>
            <a:r>
              <a:rPr lang="en-US" sz="2400" b="1" i="1" dirty="0">
                <a:latin typeface="Arial" pitchFamily="34" charset="0"/>
              </a:rPr>
              <a:t> sp.</a:t>
            </a:r>
            <a:r>
              <a:rPr lang="en-US" sz="2400" b="1" dirty="0">
                <a:latin typeface="Arial" pitchFamily="34" charset="0"/>
              </a:rPr>
              <a:t> RKJ300 (</a:t>
            </a:r>
            <a:r>
              <a:rPr lang="en-US" sz="2400" b="1" dirty="0" err="1">
                <a:latin typeface="Arial" pitchFamily="34" charset="0"/>
              </a:rPr>
              <a:t>Vikram</a:t>
            </a:r>
            <a:r>
              <a:rPr lang="en-US" sz="2400" b="1" dirty="0">
                <a:latin typeface="Arial" pitchFamily="34" charset="0"/>
              </a:rPr>
              <a:t>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Rhodosporidium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toruloides</a:t>
            </a:r>
            <a:r>
              <a:rPr lang="en-US" sz="2400" b="1" dirty="0">
                <a:latin typeface="Arial" pitchFamily="34" charset="0"/>
              </a:rPr>
              <a:t> MTCC 457 (Kumar</a:t>
            </a:r>
            <a:r>
              <a:rPr lang="en-US" sz="2400" b="1" i="1" dirty="0">
                <a:latin typeface="Arial" pitchFamily="34" charset="0"/>
              </a:rPr>
              <a:t> et al. </a:t>
            </a:r>
            <a:r>
              <a:rPr lang="en-US" sz="2400" b="1" dirty="0">
                <a:latin typeface="Arial" pitchFamily="34" charset="0"/>
              </a:rPr>
              <a:t>2012).</a:t>
            </a:r>
            <a:r>
              <a:rPr lang="en-US" sz="2400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4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" y="4445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ko-KR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RNA sequencing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187624" y="3653346"/>
            <a:ext cx="1333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Condition </a:t>
            </a:r>
          </a:p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(colon tumor)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3600450" y="2056321"/>
            <a:ext cx="2082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  <a:cs typeface="Calibri" pitchFamily="34" charset="0"/>
              </a:rPr>
              <a:t>Isolate RNAs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6162675" y="3869246"/>
            <a:ext cx="280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  <a:cs typeface="Calibri" pitchFamily="34" charset="0"/>
              </a:rPr>
              <a:t>Sequence ends</a:t>
            </a:r>
          </a:p>
        </p:txBody>
      </p:sp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3" cstate="print"/>
          <a:srcRect r="3535"/>
          <a:stretch>
            <a:fillRect/>
          </a:stretch>
        </p:blipFill>
        <p:spPr bwMode="auto">
          <a:xfrm>
            <a:off x="6773863" y="4429633"/>
            <a:ext cx="18192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6084888" y="6147309"/>
            <a:ext cx="2986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  <a:cs typeface="Calibri" pitchFamily="34" charset="0"/>
              </a:rPr>
              <a:t>100s of millions of paired reads</a:t>
            </a:r>
          </a:p>
          <a:p>
            <a:r>
              <a:rPr lang="en-US" sz="1600" b="1">
                <a:latin typeface="Calibri" pitchFamily="34" charset="0"/>
                <a:cs typeface="Calibri" pitchFamily="34" charset="0"/>
              </a:rPr>
              <a:t>10s of billions bases of sequence</a:t>
            </a:r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6107113" y="2048384"/>
            <a:ext cx="2622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  <a:cs typeface="Calibri" pitchFamily="34" charset="0"/>
              </a:rPr>
              <a:t>Generate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cDNA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, fragment, size select, add linkers</a:t>
            </a:r>
          </a:p>
        </p:txBody>
      </p:sp>
      <p:pic>
        <p:nvPicPr>
          <p:cNvPr id="19466" name="Picture 13" descr="Typical Exons and Transcrip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588" y="2572259"/>
            <a:ext cx="23495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4"/>
          <p:cNvSpPr txBox="1">
            <a:spLocks noChangeArrowheads="1"/>
          </p:cNvSpPr>
          <p:nvPr/>
        </p:nvSpPr>
        <p:spPr bwMode="auto">
          <a:xfrm>
            <a:off x="279400" y="2223802"/>
            <a:ext cx="2727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  <a:cs typeface="Calibri" pitchFamily="34" charset="0"/>
              </a:rPr>
              <a:t>Samples of interest</a:t>
            </a:r>
          </a:p>
        </p:txBody>
      </p:sp>
      <p:sp>
        <p:nvSpPr>
          <p:cNvPr id="19468" name="Line 15"/>
          <p:cNvSpPr>
            <a:spLocks noChangeShapeType="1"/>
          </p:cNvSpPr>
          <p:nvPr/>
        </p:nvSpPr>
        <p:spPr bwMode="auto">
          <a:xfrm>
            <a:off x="6034088" y="2900871"/>
            <a:ext cx="73977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469" name="Line 16"/>
          <p:cNvSpPr>
            <a:spLocks noChangeShapeType="1"/>
          </p:cNvSpPr>
          <p:nvPr/>
        </p:nvSpPr>
        <p:spPr bwMode="auto">
          <a:xfrm flipH="1">
            <a:off x="7370763" y="3510471"/>
            <a:ext cx="1587" cy="392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470" name="Line 17"/>
          <p:cNvSpPr>
            <a:spLocks noChangeShapeType="1"/>
          </p:cNvSpPr>
          <p:nvPr/>
        </p:nvSpPr>
        <p:spPr bwMode="auto">
          <a:xfrm flipH="1">
            <a:off x="6002338" y="5844096"/>
            <a:ext cx="949325" cy="39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471" name="Line 18"/>
          <p:cNvSpPr>
            <a:spLocks noChangeShapeType="1"/>
          </p:cNvSpPr>
          <p:nvPr/>
        </p:nvSpPr>
        <p:spPr bwMode="auto">
          <a:xfrm>
            <a:off x="3097213" y="3116771"/>
            <a:ext cx="4699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9472" name="Picture 19" descr="RNA Fragme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6425" y="2715134"/>
            <a:ext cx="98742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0" descr="Sequence Pair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7163" y="5232909"/>
            <a:ext cx="1841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4" name="Line 23"/>
          <p:cNvSpPr>
            <a:spLocks noChangeShapeType="1"/>
          </p:cNvSpPr>
          <p:nvPr/>
        </p:nvSpPr>
        <p:spPr bwMode="auto">
          <a:xfrm flipH="1" flipV="1">
            <a:off x="2909888" y="5518659"/>
            <a:ext cx="914400" cy="211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475" name="Text Box 24"/>
          <p:cNvSpPr txBox="1">
            <a:spLocks noChangeArrowheads="1"/>
          </p:cNvSpPr>
          <p:nvPr/>
        </p:nvSpPr>
        <p:spPr bwMode="auto">
          <a:xfrm>
            <a:off x="1193800" y="4905884"/>
            <a:ext cx="18129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  <a:cs typeface="Calibri" pitchFamily="34" charset="0"/>
              </a:rPr>
              <a:t>Map to genome,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transcriptome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, and predicted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exon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junctions</a:t>
            </a:r>
          </a:p>
        </p:txBody>
      </p:sp>
      <p:pic>
        <p:nvPicPr>
          <p:cNvPr id="19476" name="Picture 1" descr="ColonTumorHis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2645284"/>
            <a:ext cx="1368425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8" name="Line 18"/>
          <p:cNvSpPr>
            <a:spLocks noChangeShapeType="1"/>
          </p:cNvSpPr>
          <p:nvPr/>
        </p:nvSpPr>
        <p:spPr bwMode="auto">
          <a:xfrm rot="5400000">
            <a:off x="1815307" y="6263990"/>
            <a:ext cx="4699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479" name="Text Box 8"/>
          <p:cNvSpPr txBox="1">
            <a:spLocks noChangeArrowheads="1"/>
          </p:cNvSpPr>
          <p:nvPr/>
        </p:nvSpPr>
        <p:spPr bwMode="auto">
          <a:xfrm>
            <a:off x="685800" y="6533071"/>
            <a:ext cx="280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  <a:cs typeface="Calibri" pitchFamily="34" charset="0"/>
              </a:rPr>
              <a:t>Downstream analysis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832" y="1187450"/>
            <a:ext cx="8080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is a recently developed approach to </a:t>
            </a:r>
            <a:r>
              <a:rPr lang="en-US" dirty="0" err="1"/>
              <a:t>transcriptome</a:t>
            </a:r>
            <a:r>
              <a:rPr lang="en-US" dirty="0"/>
              <a:t> profiling that uses deep-sequencing technologies to </a:t>
            </a:r>
            <a:r>
              <a:rPr lang="en-US" dirty="0" smtClean="0"/>
              <a:t>measure </a:t>
            </a:r>
            <a:r>
              <a:rPr lang="en-US" dirty="0"/>
              <a:t>levels of transcripts and their </a:t>
            </a:r>
            <a:r>
              <a:rPr lang="en-US" dirty="0" smtClean="0"/>
              <a:t>isoforms.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Protein Analysis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758724"/>
              </p:ext>
            </p:extLst>
          </p:nvPr>
        </p:nvGraphicFramePr>
        <p:xfrm>
          <a:off x="0" y="1365251"/>
          <a:ext cx="8921750" cy="5492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96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1005</TotalTime>
  <Words>1586</Words>
  <Application>Microsoft Macintosh PowerPoint</Application>
  <PresentationFormat>On-screen Show (4:3)</PresentationFormat>
  <Paragraphs>374</Paragraphs>
  <Slides>51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Clarity</vt:lpstr>
      <vt:lpstr>Photo Editor Photo</vt:lpstr>
      <vt:lpstr>Clip</vt:lpstr>
      <vt:lpstr>Document</vt:lpstr>
      <vt:lpstr>Equation</vt:lpstr>
      <vt:lpstr>PowerPoint Presentation</vt:lpstr>
      <vt:lpstr>Studying Central Dogma with “Omis” </vt:lpstr>
      <vt:lpstr>PowerPoint Presentation</vt:lpstr>
      <vt:lpstr>PowerPoint Presentation</vt:lpstr>
      <vt:lpstr>PowerPoint Presentation</vt:lpstr>
      <vt:lpstr>PowerPoint Presentation</vt:lpstr>
      <vt:lpstr>Genome assembly and annotation done at IMTECH</vt:lpstr>
      <vt:lpstr>RNA sequencing</vt:lpstr>
      <vt:lpstr>Methods for Protein Analysis</vt:lpstr>
      <vt:lpstr>Protein arrays</vt:lpstr>
      <vt:lpstr>Mass Spectrometry</vt:lpstr>
      <vt:lpstr>PowerPoint Presentation</vt:lpstr>
      <vt:lpstr>Instrumentation</vt:lpstr>
      <vt:lpstr>PowerPoint Presentation</vt:lpstr>
      <vt:lpstr>PowerPoint Presentation</vt:lpstr>
      <vt:lpstr>Tandem Mass Spectrometry</vt:lpstr>
      <vt:lpstr>What’s in a Mass Spectrum?</vt:lpstr>
      <vt:lpstr>Peptide Fragmentation</vt:lpstr>
      <vt:lpstr>B ions  and Y ions</vt:lpstr>
      <vt:lpstr>Mass spectra searching techniques</vt:lpstr>
      <vt:lpstr>Open Database search tools</vt:lpstr>
      <vt:lpstr>Target-Decoy Search Strategy for Mass Spectrometry-Based Proteomics </vt:lpstr>
      <vt:lpstr>Applications</vt:lpstr>
      <vt:lpstr>Major Proteomics Repositories</vt:lpstr>
      <vt:lpstr>Major Challenge</vt:lpstr>
      <vt:lpstr>Proteogenomics</vt:lpstr>
      <vt:lpstr>PowerPoint Presentation</vt:lpstr>
      <vt:lpstr>TYPES OF PEPTIDES IDENTIFIED IN PROTEOGENOMICS</vt:lpstr>
      <vt:lpstr>Methods of generation of customized databases </vt:lpstr>
      <vt:lpstr>What does proteogenomics offer?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GPSR: A Resource for Genomics Proteomics and Systems Biology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Advances  In  Mass Spectrometric Analysis</dc:title>
  <dc:subject/>
  <dc:creator>bicuser1111</dc:creator>
  <cp:keywords/>
  <dc:description/>
  <cp:lastModifiedBy>Dr. G.P.S. Raghava</cp:lastModifiedBy>
  <cp:revision>92</cp:revision>
  <dcterms:created xsi:type="dcterms:W3CDTF">2015-04-01T05:45:48Z</dcterms:created>
  <dcterms:modified xsi:type="dcterms:W3CDTF">2015-04-03T19:11:13Z</dcterms:modified>
  <cp:category/>
</cp:coreProperties>
</file>