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7" r:id="rId2"/>
    <p:sldId id="347" r:id="rId3"/>
    <p:sldId id="295" r:id="rId4"/>
    <p:sldId id="339" r:id="rId5"/>
    <p:sldId id="340" r:id="rId6"/>
    <p:sldId id="338" r:id="rId7"/>
    <p:sldId id="348" r:id="rId8"/>
    <p:sldId id="343" r:id="rId9"/>
    <p:sldId id="341" r:id="rId10"/>
    <p:sldId id="342" r:id="rId11"/>
    <p:sldId id="344" r:id="rId12"/>
    <p:sldId id="345" r:id="rId13"/>
    <p:sldId id="324" r:id="rId14"/>
    <p:sldId id="328" r:id="rId15"/>
    <p:sldId id="310" r:id="rId16"/>
    <p:sldId id="311" r:id="rId17"/>
    <p:sldId id="294" r:id="rId18"/>
    <p:sldId id="331" r:id="rId19"/>
    <p:sldId id="332" r:id="rId20"/>
    <p:sldId id="333" r:id="rId21"/>
    <p:sldId id="292" r:id="rId22"/>
    <p:sldId id="336" r:id="rId23"/>
    <p:sldId id="29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5663" autoAdjust="0"/>
    <p:restoredTop sz="94746" autoAdjust="0"/>
  </p:normalViewPr>
  <p:slideViewPr>
    <p:cSldViewPr snapToGrid="0" snapToObjects="1">
      <p:cViewPr varScale="1">
        <p:scale>
          <a:sx n="88" d="100"/>
          <a:sy n="88" d="100"/>
        </p:scale>
        <p:origin x="-7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B6C3F-1721-704A-84F9-3D7DD31466AD}" type="datetimeFigureOut">
              <a:rPr lang="en-US" smtClean="0"/>
              <a:t>24/10/13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269B5-6F42-064B-B6EB-E10D0FD00B0C}" type="slidenum">
              <a:rPr lang="en-US" smtClean="0"/>
              <a:t>‹#›</a:t>
            </a:fld>
            <a:endParaRPr lang="en-US"/>
          </a:p>
        </p:txBody>
      </p:sp>
    </p:spTree>
    <p:extLst>
      <p:ext uri="{BB962C8B-B14F-4D97-AF65-F5344CB8AC3E}">
        <p14:creationId xmlns:p14="http://schemas.microsoft.com/office/powerpoint/2010/main" val="14105616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6984BF9-6B96-634E-8E0A-07BE8D771720}" type="slidenum">
              <a:rPr lang="en-US" sz="1200" smtClean="0"/>
              <a:pPr>
                <a:defRPr/>
              </a:pPr>
              <a:t>5</a:t>
            </a:fld>
            <a:endParaRPr lang="en-US" sz="1200" smtClean="0"/>
          </a:p>
        </p:txBody>
      </p:sp>
      <p:sp>
        <p:nvSpPr>
          <p:cNvPr id="69634" name="Rectangle 2"/>
          <p:cNvSpPr>
            <a:spLocks noGrp="1" noRot="1" noChangeAspect="1" noChangeArrowheads="1"/>
          </p:cNvSpPr>
          <p:nvPr>
            <p:ph type="sldImg"/>
          </p:nvPr>
        </p:nvSpPr>
        <p:spPr>
          <a:xfrm>
            <a:off x="1143000" y="685800"/>
            <a:ext cx="4572000" cy="3429000"/>
          </a:xfrm>
          <a:solidFill>
            <a:srgbClr val="FFFFFF"/>
          </a:solidFill>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mtClean="0">
              <a:latin typeface="Calibri"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C3B6BB-5C1B-824C-957A-DFA2356A3266}" type="datetimeFigureOut">
              <a:rPr lang="en-US" smtClean="0"/>
              <a:t>24/10/13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81ED-7E88-6944-BD42-275E0AFFC5FE}" type="slidenum">
              <a:rPr lang="en-US" smtClean="0"/>
              <a:t>‹#›</a:t>
            </a:fld>
            <a:endParaRPr lang="en-US"/>
          </a:p>
        </p:txBody>
      </p:sp>
    </p:spTree>
    <p:extLst>
      <p:ext uri="{BB962C8B-B14F-4D97-AF65-F5344CB8AC3E}">
        <p14:creationId xmlns:p14="http://schemas.microsoft.com/office/powerpoint/2010/main" val="401946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3B6BB-5C1B-824C-957A-DFA2356A3266}" type="datetimeFigureOut">
              <a:rPr lang="en-US" smtClean="0"/>
              <a:t>24/10/13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81ED-7E88-6944-BD42-275E0AFFC5FE}" type="slidenum">
              <a:rPr lang="en-US" smtClean="0"/>
              <a:t>‹#›</a:t>
            </a:fld>
            <a:endParaRPr lang="en-US"/>
          </a:p>
        </p:txBody>
      </p:sp>
    </p:spTree>
    <p:extLst>
      <p:ext uri="{BB962C8B-B14F-4D97-AF65-F5344CB8AC3E}">
        <p14:creationId xmlns:p14="http://schemas.microsoft.com/office/powerpoint/2010/main" val="278720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3B6BB-5C1B-824C-957A-DFA2356A3266}" type="datetimeFigureOut">
              <a:rPr lang="en-US" smtClean="0"/>
              <a:t>24/10/13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81ED-7E88-6944-BD42-275E0AFFC5FE}" type="slidenum">
              <a:rPr lang="en-US" smtClean="0"/>
              <a:t>‹#›</a:t>
            </a:fld>
            <a:endParaRPr lang="en-US"/>
          </a:p>
        </p:txBody>
      </p:sp>
    </p:spTree>
    <p:extLst>
      <p:ext uri="{BB962C8B-B14F-4D97-AF65-F5344CB8AC3E}">
        <p14:creationId xmlns:p14="http://schemas.microsoft.com/office/powerpoint/2010/main" val="68954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3B6BB-5C1B-824C-957A-DFA2356A3266}" type="datetimeFigureOut">
              <a:rPr lang="en-US" smtClean="0"/>
              <a:t>24/10/13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81ED-7E88-6944-BD42-275E0AFFC5FE}" type="slidenum">
              <a:rPr lang="en-US" smtClean="0"/>
              <a:t>‹#›</a:t>
            </a:fld>
            <a:endParaRPr lang="en-US"/>
          </a:p>
        </p:txBody>
      </p:sp>
    </p:spTree>
    <p:extLst>
      <p:ext uri="{BB962C8B-B14F-4D97-AF65-F5344CB8AC3E}">
        <p14:creationId xmlns:p14="http://schemas.microsoft.com/office/powerpoint/2010/main" val="297227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3B6BB-5C1B-824C-957A-DFA2356A3266}" type="datetimeFigureOut">
              <a:rPr lang="en-US" smtClean="0"/>
              <a:t>24/10/13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181ED-7E88-6944-BD42-275E0AFFC5FE}" type="slidenum">
              <a:rPr lang="en-US" smtClean="0"/>
              <a:t>‹#›</a:t>
            </a:fld>
            <a:endParaRPr lang="en-US"/>
          </a:p>
        </p:txBody>
      </p:sp>
    </p:spTree>
    <p:extLst>
      <p:ext uri="{BB962C8B-B14F-4D97-AF65-F5344CB8AC3E}">
        <p14:creationId xmlns:p14="http://schemas.microsoft.com/office/powerpoint/2010/main" val="308655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C3B6BB-5C1B-824C-957A-DFA2356A3266}" type="datetimeFigureOut">
              <a:rPr lang="en-US" smtClean="0"/>
              <a:t>24/10/13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181ED-7E88-6944-BD42-275E0AFFC5FE}" type="slidenum">
              <a:rPr lang="en-US" smtClean="0"/>
              <a:t>‹#›</a:t>
            </a:fld>
            <a:endParaRPr lang="en-US"/>
          </a:p>
        </p:txBody>
      </p:sp>
    </p:spTree>
    <p:extLst>
      <p:ext uri="{BB962C8B-B14F-4D97-AF65-F5344CB8AC3E}">
        <p14:creationId xmlns:p14="http://schemas.microsoft.com/office/powerpoint/2010/main" val="307376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C3B6BB-5C1B-824C-957A-DFA2356A3266}" type="datetimeFigureOut">
              <a:rPr lang="en-US" smtClean="0"/>
              <a:t>24/10/13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181ED-7E88-6944-BD42-275E0AFFC5FE}" type="slidenum">
              <a:rPr lang="en-US" smtClean="0"/>
              <a:t>‹#›</a:t>
            </a:fld>
            <a:endParaRPr lang="en-US"/>
          </a:p>
        </p:txBody>
      </p:sp>
    </p:spTree>
    <p:extLst>
      <p:ext uri="{BB962C8B-B14F-4D97-AF65-F5344CB8AC3E}">
        <p14:creationId xmlns:p14="http://schemas.microsoft.com/office/powerpoint/2010/main" val="19634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C3B6BB-5C1B-824C-957A-DFA2356A3266}" type="datetimeFigureOut">
              <a:rPr lang="en-US" smtClean="0"/>
              <a:t>24/10/13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181ED-7E88-6944-BD42-275E0AFFC5FE}" type="slidenum">
              <a:rPr lang="en-US" smtClean="0"/>
              <a:t>‹#›</a:t>
            </a:fld>
            <a:endParaRPr lang="en-US"/>
          </a:p>
        </p:txBody>
      </p:sp>
    </p:spTree>
    <p:extLst>
      <p:ext uri="{BB962C8B-B14F-4D97-AF65-F5344CB8AC3E}">
        <p14:creationId xmlns:p14="http://schemas.microsoft.com/office/powerpoint/2010/main" val="24973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3B6BB-5C1B-824C-957A-DFA2356A3266}" type="datetimeFigureOut">
              <a:rPr lang="en-US" smtClean="0"/>
              <a:t>24/10/13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181ED-7E88-6944-BD42-275E0AFFC5FE}" type="slidenum">
              <a:rPr lang="en-US" smtClean="0"/>
              <a:t>‹#›</a:t>
            </a:fld>
            <a:endParaRPr lang="en-US"/>
          </a:p>
        </p:txBody>
      </p:sp>
    </p:spTree>
    <p:extLst>
      <p:ext uri="{BB962C8B-B14F-4D97-AF65-F5344CB8AC3E}">
        <p14:creationId xmlns:p14="http://schemas.microsoft.com/office/powerpoint/2010/main" val="234966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3B6BB-5C1B-824C-957A-DFA2356A3266}" type="datetimeFigureOut">
              <a:rPr lang="en-US" smtClean="0"/>
              <a:t>24/10/13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181ED-7E88-6944-BD42-275E0AFFC5FE}" type="slidenum">
              <a:rPr lang="en-US" smtClean="0"/>
              <a:t>‹#›</a:t>
            </a:fld>
            <a:endParaRPr lang="en-US"/>
          </a:p>
        </p:txBody>
      </p:sp>
    </p:spTree>
    <p:extLst>
      <p:ext uri="{BB962C8B-B14F-4D97-AF65-F5344CB8AC3E}">
        <p14:creationId xmlns:p14="http://schemas.microsoft.com/office/powerpoint/2010/main" val="253044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3B6BB-5C1B-824C-957A-DFA2356A3266}" type="datetimeFigureOut">
              <a:rPr lang="en-US" smtClean="0"/>
              <a:t>24/10/13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181ED-7E88-6944-BD42-275E0AFFC5FE}" type="slidenum">
              <a:rPr lang="en-US" smtClean="0"/>
              <a:t>‹#›</a:t>
            </a:fld>
            <a:endParaRPr lang="en-US"/>
          </a:p>
        </p:txBody>
      </p:sp>
    </p:spTree>
    <p:extLst>
      <p:ext uri="{BB962C8B-B14F-4D97-AF65-F5344CB8AC3E}">
        <p14:creationId xmlns:p14="http://schemas.microsoft.com/office/powerpoint/2010/main" val="25811339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3B6BB-5C1B-824C-957A-DFA2356A3266}" type="datetimeFigureOut">
              <a:rPr lang="en-US" smtClean="0"/>
              <a:t>24/10/13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181ED-7E88-6944-BD42-275E0AFFC5FE}" type="slidenum">
              <a:rPr lang="en-US" smtClean="0"/>
              <a:t>‹#›</a:t>
            </a:fld>
            <a:endParaRPr lang="en-US"/>
          </a:p>
        </p:txBody>
      </p:sp>
    </p:spTree>
    <p:extLst>
      <p:ext uri="{BB962C8B-B14F-4D97-AF65-F5344CB8AC3E}">
        <p14:creationId xmlns:p14="http://schemas.microsoft.com/office/powerpoint/2010/main" val="3908375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ghava@imtech.res.in" TargetMode="External"/><Relationship Id="rId4" Type="http://schemas.openxmlformats.org/officeDocument/2006/relationships/hyperlink" Target="http://crdd.osdd.net/" TargetMode="External"/><Relationship Id="rId5" Type="http://schemas.openxmlformats.org/officeDocument/2006/relationships/hyperlink" Target="http://ww.imtech.res.in/raghava/" TargetMode="External"/><Relationship Id="rId6"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png"/><Relationship Id="rId5"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imtech.res.in/raghava/gwblast/" TargetMode="External"/><Relationship Id="rId4" Type="http://schemas.openxmlformats.org/officeDocument/2006/relationships/hyperlink" Target="http://www.imtech.res.in/raghava/nrpred/" TargetMode="External"/><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hyperlink" Target="http://www.imtech.res.in/raghava/ftgpr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0" name="Picture 16" descr="&#10;Imtech.jpg                                                     00018844raghava                        C552DF9B:"/>
          <p:cNvPicPr>
            <a:picLocks noChangeAspect="1" noChangeArrowheads="1"/>
          </p:cNvPicPr>
          <p:nvPr/>
        </p:nvPicPr>
        <p:blipFill>
          <a:blip r:embed="rId2"/>
          <a:srcRect/>
          <a:stretch>
            <a:fillRect/>
          </a:stretch>
        </p:blipFill>
        <p:spPr bwMode="auto">
          <a:xfrm>
            <a:off x="0" y="1200150"/>
            <a:ext cx="9144000" cy="5657850"/>
          </a:xfrm>
          <a:prstGeom prst="rect">
            <a:avLst/>
          </a:prstGeom>
          <a:noFill/>
          <a:ln w="9525">
            <a:noFill/>
            <a:miter lim="800000"/>
            <a:headEnd/>
            <a:tailEnd/>
          </a:ln>
        </p:spPr>
      </p:pic>
      <p:sp>
        <p:nvSpPr>
          <p:cNvPr id="372745" name="Text Box 9"/>
          <p:cNvSpPr txBox="1">
            <a:spLocks noChangeArrowheads="1"/>
          </p:cNvSpPr>
          <p:nvPr/>
        </p:nvSpPr>
        <p:spPr bwMode="auto">
          <a:xfrm>
            <a:off x="0" y="5366266"/>
            <a:ext cx="9144000" cy="369332"/>
          </a:xfrm>
          <a:prstGeom prst="rect">
            <a:avLst/>
          </a:prstGeom>
          <a:solidFill>
            <a:srgbClr val="339966"/>
          </a:solidFill>
          <a:ln w="12700">
            <a:noFill/>
            <a:miter lim="800000"/>
            <a:headEnd type="none" w="sm" len="sm"/>
            <a:tailEnd type="none" w="sm" len="sm"/>
          </a:ln>
          <a:effectLst/>
        </p:spPr>
        <p:txBody>
          <a:bodyPr>
            <a:spAutoFit/>
          </a:bodyPr>
          <a:lstStyle/>
          <a:p>
            <a:pPr>
              <a:spcBef>
                <a:spcPct val="50000"/>
              </a:spcBef>
            </a:pPr>
            <a:r>
              <a:rPr lang="en-US" dirty="0" smtClean="0"/>
              <a:t>      </a:t>
            </a:r>
            <a:r>
              <a:rPr lang="en-US" b="1" dirty="0" smtClean="0"/>
              <a:t>Bioinformatics          </a:t>
            </a:r>
            <a:r>
              <a:rPr lang="en-US" b="1" dirty="0"/>
              <a:t>Drug </a:t>
            </a:r>
            <a:r>
              <a:rPr lang="en-US" b="1" dirty="0" smtClean="0"/>
              <a:t>Informatics           </a:t>
            </a:r>
            <a:r>
              <a:rPr lang="en-US" b="1" dirty="0"/>
              <a:t>Vaccine </a:t>
            </a:r>
            <a:r>
              <a:rPr lang="en-US" b="1" dirty="0" smtClean="0"/>
              <a:t>Informatics            </a:t>
            </a:r>
            <a:r>
              <a:rPr lang="en-US" b="1" dirty="0" err="1" smtClean="0"/>
              <a:t>Chemoinformatics</a:t>
            </a:r>
            <a:endParaRPr lang="en-US" b="1" dirty="0"/>
          </a:p>
        </p:txBody>
      </p:sp>
      <p:sp>
        <p:nvSpPr>
          <p:cNvPr id="12309" name="Text Box 21"/>
          <p:cNvSpPr txBox="1">
            <a:spLocks noChangeArrowheads="1"/>
          </p:cNvSpPr>
          <p:nvPr/>
        </p:nvSpPr>
        <p:spPr bwMode="auto">
          <a:xfrm>
            <a:off x="0" y="5661026"/>
            <a:ext cx="9144000" cy="1200328"/>
          </a:xfrm>
          <a:prstGeom prst="rect">
            <a:avLst/>
          </a:prstGeom>
          <a:solidFill>
            <a:srgbClr val="008080"/>
          </a:solidFill>
          <a:ln w="9525">
            <a:solidFill>
              <a:srgbClr val="000000"/>
            </a:solidFill>
            <a:miter lim="800000"/>
            <a:headEnd/>
            <a:tailEnd/>
          </a:ln>
          <a:effectLst>
            <a:outerShdw dist="20000" dir="5400000" rotWithShape="0">
              <a:srgbClr val="808080">
                <a:alpha val="37999"/>
              </a:srgbClr>
            </a:outerShdw>
          </a:effectLst>
        </p:spPr>
        <p:txBody>
          <a:bodyPr>
            <a:spAutoFit/>
          </a:bodyPr>
          <a:lstStyle/>
          <a:p>
            <a:pPr eaLnBrk="1" hangingPunct="1"/>
            <a:r>
              <a:rPr lang="en-US" sz="2400" b="1" dirty="0" smtClean="0">
                <a:solidFill>
                  <a:schemeClr val="bg2"/>
                </a:solidFill>
                <a:latin typeface="Times" charset="0"/>
                <a:ea typeface="MS PGothic" pitchFamily="34" charset="-128"/>
              </a:rPr>
              <a:t>   Email</a:t>
            </a:r>
            <a:r>
              <a:rPr lang="en-US" sz="2400" b="1" dirty="0">
                <a:solidFill>
                  <a:schemeClr val="bg2"/>
                </a:solidFill>
                <a:latin typeface="Times" charset="0"/>
                <a:ea typeface="MS PGothic" pitchFamily="34" charset="-128"/>
              </a:rPr>
              <a:t>: </a:t>
            </a:r>
            <a:r>
              <a:rPr lang="en-US" sz="2400" b="1" dirty="0">
                <a:solidFill>
                  <a:schemeClr val="bg2"/>
                </a:solidFill>
                <a:latin typeface="Times" charset="0"/>
                <a:ea typeface="MS PGothic" pitchFamily="34" charset="-128"/>
                <a:hlinkClick r:id="rId3"/>
              </a:rPr>
              <a:t>raghava@imtech.res.in</a:t>
            </a:r>
            <a:r>
              <a:rPr lang="en-US" sz="2400" b="1" dirty="0">
                <a:solidFill>
                  <a:schemeClr val="bg2"/>
                </a:solidFill>
                <a:latin typeface="Times" charset="0"/>
                <a:ea typeface="MS PGothic" pitchFamily="34" charset="-128"/>
              </a:rPr>
              <a:t> </a:t>
            </a:r>
            <a:r>
              <a:rPr lang="en-US" sz="2400" b="1" dirty="0" smtClean="0">
                <a:solidFill>
                  <a:schemeClr val="bg2"/>
                </a:solidFill>
                <a:latin typeface="Times" charset="0"/>
                <a:ea typeface="MS PGothic" pitchFamily="34" charset="-128"/>
              </a:rPr>
              <a:t>               </a:t>
            </a:r>
            <a:r>
              <a:rPr lang="en-US" sz="2400" b="1" dirty="0">
                <a:solidFill>
                  <a:schemeClr val="bg2"/>
                </a:solidFill>
                <a:latin typeface="Times" charset="0"/>
                <a:ea typeface="MS PGothic" pitchFamily="34" charset="-128"/>
                <a:hlinkClick r:id="rId4"/>
              </a:rPr>
              <a:t>http:/</a:t>
            </a:r>
            <a:r>
              <a:rPr lang="en-US" sz="2400" b="1" dirty="0" smtClean="0">
                <a:solidFill>
                  <a:schemeClr val="bg2"/>
                </a:solidFill>
                <a:latin typeface="Times" charset="0"/>
                <a:ea typeface="MS PGothic" pitchFamily="34" charset="-128"/>
                <a:hlinkClick r:id="rId4"/>
              </a:rPr>
              <a:t>/osddlinux.osdd.net</a:t>
            </a:r>
            <a:r>
              <a:rPr lang="en-US" sz="2400" b="1" dirty="0">
                <a:solidFill>
                  <a:schemeClr val="bg2"/>
                </a:solidFill>
                <a:latin typeface="Times" charset="0"/>
                <a:ea typeface="MS PGothic" pitchFamily="34" charset="-128"/>
                <a:hlinkClick r:id="rId4"/>
              </a:rPr>
              <a:t>/</a:t>
            </a:r>
            <a:r>
              <a:rPr lang="en-US" sz="2400" b="1" dirty="0">
                <a:solidFill>
                  <a:schemeClr val="bg2"/>
                </a:solidFill>
                <a:latin typeface="Times" charset="0"/>
                <a:ea typeface="MS PGothic" pitchFamily="34" charset="-128"/>
              </a:rPr>
              <a:t> </a:t>
            </a:r>
          </a:p>
          <a:p>
            <a:pPr eaLnBrk="1" hangingPunct="1"/>
            <a:endParaRPr lang="en-US" sz="2400" b="1" dirty="0">
              <a:solidFill>
                <a:schemeClr val="bg2"/>
              </a:solidFill>
              <a:latin typeface="Times" charset="0"/>
              <a:ea typeface="MS PGothic" pitchFamily="34" charset="-128"/>
            </a:endParaRPr>
          </a:p>
          <a:p>
            <a:pPr algn="ctr" eaLnBrk="1" hangingPunct="1"/>
            <a:r>
              <a:rPr lang="en-US" sz="2400" b="1" dirty="0">
                <a:solidFill>
                  <a:schemeClr val="bg2"/>
                </a:solidFill>
                <a:latin typeface="Times" charset="0"/>
                <a:ea typeface="MS PGothic" pitchFamily="34" charset="-128"/>
                <a:hlinkClick r:id="rId5"/>
              </a:rPr>
              <a:t>http://ww.imtech.res.in/raghava/</a:t>
            </a:r>
            <a:r>
              <a:rPr lang="en-US" sz="2400" b="1" dirty="0">
                <a:solidFill>
                  <a:schemeClr val="bg2"/>
                </a:solidFill>
                <a:latin typeface="Times" charset="0"/>
                <a:ea typeface="MS PGothic" pitchFamily="34" charset="-128"/>
              </a:rPr>
              <a:t> </a:t>
            </a:r>
          </a:p>
        </p:txBody>
      </p:sp>
      <p:sp>
        <p:nvSpPr>
          <p:cNvPr id="2" name="Can 1"/>
          <p:cNvSpPr/>
          <p:nvPr/>
        </p:nvSpPr>
        <p:spPr>
          <a:xfrm>
            <a:off x="0" y="0"/>
            <a:ext cx="230925" cy="685800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72738" name="Picture 8" descr="vandemataram7"/>
          <p:cNvPicPr>
            <a:picLocks noChangeAspect="1" noChangeArrowheads="1"/>
          </p:cNvPicPr>
          <p:nvPr/>
        </p:nvPicPr>
        <p:blipFill>
          <a:blip r:embed="rId6"/>
          <a:srcRect/>
          <a:stretch>
            <a:fillRect/>
          </a:stretch>
        </p:blipFill>
        <p:spPr bwMode="auto">
          <a:xfrm>
            <a:off x="0" y="0"/>
            <a:ext cx="9144000" cy="1219200"/>
          </a:xfrm>
          <a:prstGeom prst="rect">
            <a:avLst/>
          </a:prstGeom>
          <a:noFill/>
          <a:ln w="9525">
            <a:noFill/>
            <a:miter lim="800000"/>
            <a:headEnd/>
            <a:tailEnd/>
          </a:ln>
        </p:spPr>
      </p:pic>
      <p:sp>
        <p:nvSpPr>
          <p:cNvPr id="372739" name="Rectangle 3"/>
          <p:cNvSpPr>
            <a:spLocks noChangeArrowheads="1"/>
          </p:cNvSpPr>
          <p:nvPr/>
        </p:nvSpPr>
        <p:spPr bwMode="auto">
          <a:xfrm>
            <a:off x="0" y="381000"/>
            <a:ext cx="9144000" cy="457200"/>
          </a:xfrm>
          <a:prstGeom prst="rect">
            <a:avLst/>
          </a:prstGeom>
          <a:solidFill>
            <a:srgbClr val="CCFFFF"/>
          </a:solidFill>
          <a:ln w="12700" cap="sq">
            <a:solidFill>
              <a:schemeClr val="tx1"/>
            </a:solidFill>
            <a:miter lim="800000"/>
            <a:headEnd type="none" w="sm" len="sm"/>
            <a:tailEnd type="none" w="sm" len="sm"/>
          </a:ln>
          <a:effectLst/>
        </p:spPr>
        <p:txBody>
          <a:bodyPr wrap="none" anchor="ctr"/>
          <a:lstStyle/>
          <a:p>
            <a:endParaRPr lang="en-IN"/>
          </a:p>
        </p:txBody>
      </p:sp>
      <p:sp>
        <p:nvSpPr>
          <p:cNvPr id="372741" name="WordArt 17"/>
          <p:cNvSpPr>
            <a:spLocks noChangeArrowheads="1" noChangeShapeType="1" noTextEdit="1"/>
          </p:cNvSpPr>
          <p:nvPr/>
        </p:nvSpPr>
        <p:spPr bwMode="auto">
          <a:xfrm>
            <a:off x="990600" y="1447800"/>
            <a:ext cx="7696200" cy="381000"/>
          </a:xfrm>
          <a:prstGeom prst="rect">
            <a:avLst/>
          </a:prstGeom>
        </p:spPr>
        <p:txBody>
          <a:bodyPr wrap="none" fromWordArt="1">
            <a:prstTxWarp prst="textPlain">
              <a:avLst>
                <a:gd name="adj" fmla="val 50000"/>
              </a:avLst>
            </a:prstTxWarp>
          </a:bodyPr>
          <a:lstStyle/>
          <a:p>
            <a:pPr algn="ctr"/>
            <a:r>
              <a:rPr lang="en-IN" sz="3600" kern="10">
                <a:ln w="9525" cap="sq">
                  <a:solidFill>
                    <a:srgbClr val="000000"/>
                  </a:solidFill>
                  <a:round/>
                  <a:headEnd type="none" w="sm" len="sm"/>
                  <a:tailEnd type="none" w="sm" len="sm"/>
                </a:ln>
                <a:solidFill>
                  <a:srgbClr val="FFFFFF"/>
                </a:solidFill>
                <a:latin typeface="Arial Black"/>
              </a:rPr>
              <a:t>Dr G P S Raghava, Head Bioinformatics Centre</a:t>
            </a:r>
          </a:p>
        </p:txBody>
      </p:sp>
      <p:sp>
        <p:nvSpPr>
          <p:cNvPr id="12307" name="Text Box 19"/>
          <p:cNvSpPr txBox="1">
            <a:spLocks noChangeArrowheads="1"/>
          </p:cNvSpPr>
          <p:nvPr/>
        </p:nvSpPr>
        <p:spPr bwMode="auto">
          <a:xfrm>
            <a:off x="1219200" y="1905000"/>
            <a:ext cx="792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400" b="1" dirty="0">
                <a:latin typeface="Times New Roman" charset="0"/>
                <a:ea typeface="ＭＳ Ｐゴシック" charset="0"/>
              </a:rPr>
              <a:t>Institute of Microbial Technology, Chandigarh, India</a:t>
            </a:r>
          </a:p>
        </p:txBody>
      </p:sp>
      <p:sp>
        <p:nvSpPr>
          <p:cNvPr id="372744" name="Text Box 8"/>
          <p:cNvSpPr txBox="1">
            <a:spLocks noChangeArrowheads="1"/>
          </p:cNvSpPr>
          <p:nvPr/>
        </p:nvSpPr>
        <p:spPr bwMode="auto">
          <a:xfrm>
            <a:off x="0" y="381001"/>
            <a:ext cx="9144000" cy="461665"/>
          </a:xfrm>
          <a:prstGeom prst="rect">
            <a:avLst/>
          </a:prstGeom>
          <a:noFill/>
          <a:ln w="12700" cap="sq">
            <a:noFill/>
            <a:miter lim="800000"/>
            <a:headEnd type="none" w="sm" len="sm"/>
            <a:tailEnd type="none" w="sm" len="sm"/>
          </a:ln>
          <a:effectLst/>
        </p:spPr>
        <p:txBody>
          <a:bodyPr>
            <a:spAutoFit/>
          </a:bodyPr>
          <a:lstStyle/>
          <a:p>
            <a:r>
              <a:rPr lang="en-US" sz="2000" b="1" dirty="0">
                <a:solidFill>
                  <a:schemeClr val="bg2"/>
                </a:solidFill>
                <a:latin typeface="Arial" pitchFamily="34" charset="0"/>
                <a:ea typeface="MS PGothic" pitchFamily="34" charset="-128"/>
              </a:rPr>
              <a:t>   </a:t>
            </a:r>
            <a:r>
              <a:rPr lang="en-US" sz="2400" b="1" dirty="0"/>
              <a:t> </a:t>
            </a:r>
            <a:r>
              <a:rPr lang="en-US" sz="2400" b="1" dirty="0" smtClean="0"/>
              <a:t>          </a:t>
            </a:r>
            <a:r>
              <a:rPr lang="en-US" sz="2400" b="1" dirty="0" err="1" smtClean="0"/>
              <a:t>OSDDlinux</a:t>
            </a:r>
            <a:r>
              <a:rPr lang="en-US" sz="2400" b="1" dirty="0"/>
              <a:t>: Operating System for </a:t>
            </a:r>
            <a:r>
              <a:rPr lang="en-US" sz="2400" b="1" dirty="0" smtClean="0"/>
              <a:t>Drug </a:t>
            </a:r>
            <a:r>
              <a:rPr lang="en-US" sz="2400" b="1" dirty="0"/>
              <a:t>D</a:t>
            </a:r>
            <a:r>
              <a:rPr lang="en-US" sz="2400" b="1" dirty="0" smtClean="0"/>
              <a:t>iscovery</a:t>
            </a:r>
            <a:endParaRPr lang="en-US" sz="2400" b="1" dirty="0"/>
          </a:p>
        </p:txBody>
      </p:sp>
    </p:spTree>
    <p:extLst>
      <p:ext uri="{BB962C8B-B14F-4D97-AF65-F5344CB8AC3E}">
        <p14:creationId xmlns:p14="http://schemas.microsoft.com/office/powerpoint/2010/main" val="3568082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2" descr="Picture 10.png                                                 00086346Macintosh HD                   C2DAFB20:"/>
          <p:cNvPicPr>
            <a:picLocks noChangeAspect="1" noChangeArrowheads="1"/>
          </p:cNvPicPr>
          <p:nvPr/>
        </p:nvPicPr>
        <p:blipFill>
          <a:blip r:embed="rId2"/>
          <a:srcRect/>
          <a:stretch>
            <a:fillRect/>
          </a:stretch>
        </p:blipFill>
        <p:spPr bwMode="auto">
          <a:xfrm>
            <a:off x="-314325" y="-215900"/>
            <a:ext cx="9774238" cy="7289800"/>
          </a:xfrm>
          <a:prstGeom prst="rect">
            <a:avLst/>
          </a:prstGeom>
          <a:noFill/>
        </p:spPr>
      </p:pic>
    </p:spTree>
    <p:extLst>
      <p:ext uri="{BB962C8B-B14F-4D97-AF65-F5344CB8AC3E}">
        <p14:creationId xmlns:p14="http://schemas.microsoft.com/office/powerpoint/2010/main" val="21710817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28 at 12.41.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19755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28 at 12.39.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813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Rot="1" noChangeArrowheads="1"/>
          </p:cNvSpPr>
          <p:nvPr>
            <p:ph type="title"/>
          </p:nvPr>
        </p:nvSpPr>
        <p:spPr/>
        <p:txBody>
          <a:bodyPr/>
          <a:lstStyle/>
          <a:p>
            <a:r>
              <a:rPr lang="en-US" sz="3600" b="0"/>
              <a:t>Limitations of existing web services</a:t>
            </a:r>
            <a:endParaRPr lang="en-US" b="0"/>
          </a:p>
        </p:txBody>
      </p:sp>
      <p:sp>
        <p:nvSpPr>
          <p:cNvPr id="157699" name="Rectangle 1027"/>
          <p:cNvSpPr>
            <a:spLocks noGrp="1" noRot="1" noChangeArrowheads="1"/>
          </p:cNvSpPr>
          <p:nvPr>
            <p:ph type="body" idx="1"/>
          </p:nvPr>
        </p:nvSpPr>
        <p:spPr/>
        <p:txBody>
          <a:bodyPr/>
          <a:lstStyle/>
          <a:p>
            <a:pPr>
              <a:lnSpc>
                <a:spcPct val="90000"/>
              </a:lnSpc>
            </a:pPr>
            <a:r>
              <a:rPr lang="en-US"/>
              <a:t>Uploading or downloading large data</a:t>
            </a:r>
          </a:p>
          <a:p>
            <a:pPr>
              <a:lnSpc>
                <a:spcPct val="90000"/>
              </a:lnSpc>
            </a:pPr>
            <a:r>
              <a:rPr lang="en-US"/>
              <a:t>Serving too many user from single source</a:t>
            </a:r>
          </a:p>
          <a:p>
            <a:pPr>
              <a:lnSpc>
                <a:spcPct val="90000"/>
              </a:lnSpc>
            </a:pPr>
            <a:r>
              <a:rPr lang="en-US"/>
              <a:t>Difficult to provide computer intensive job</a:t>
            </a:r>
          </a:p>
          <a:p>
            <a:pPr>
              <a:lnSpc>
                <a:spcPct val="90000"/>
              </a:lnSpc>
            </a:pPr>
            <a:r>
              <a:rPr lang="en-US"/>
              <a:t>Depend on internet and its bandwidth</a:t>
            </a:r>
          </a:p>
          <a:p>
            <a:pPr>
              <a:lnSpc>
                <a:spcPct val="90000"/>
              </a:lnSpc>
            </a:pPr>
            <a:r>
              <a:rPr lang="en-US"/>
              <a:t>Security of data in transition </a:t>
            </a:r>
          </a:p>
          <a:p>
            <a:pPr>
              <a:lnSpc>
                <a:spcPct val="90000"/>
              </a:lnSpc>
            </a:pPr>
            <a:r>
              <a:rPr lang="en-US"/>
              <a:t>Maintain confidentiality of data</a:t>
            </a:r>
          </a:p>
          <a:p>
            <a:pPr>
              <a:lnSpc>
                <a:spcPct val="90000"/>
              </a:lnSpc>
            </a:pPr>
            <a:r>
              <a:rPr lang="en-US"/>
              <a:t>Difficult to analyze graphical data</a:t>
            </a:r>
          </a:p>
        </p:txBody>
      </p:sp>
    </p:spTree>
    <p:extLst>
      <p:ext uri="{BB962C8B-B14F-4D97-AF65-F5344CB8AC3E}">
        <p14:creationId xmlns:p14="http://schemas.microsoft.com/office/powerpoint/2010/main" val="7182993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normAutofit fontScale="90000"/>
          </a:bodyPr>
          <a:lstStyle/>
          <a:p>
            <a:r>
              <a:rPr lang="en-US" sz="3600">
                <a:solidFill>
                  <a:schemeClr val="tx1"/>
                </a:solidFill>
                <a:effectLst/>
                <a:latin typeface="Times New Roman" charset="0"/>
                <a:ea typeface="MS Mincho" charset="0"/>
                <a:cs typeface="MS Mincho" charset="0"/>
              </a:rPr>
              <a:t>GPSR: A Resource for Genomics Proteomics and Systems Biology</a:t>
            </a:r>
            <a:r>
              <a:rPr lang="en-US" b="0">
                <a:solidFill>
                  <a:schemeClr val="tx1"/>
                </a:solidFill>
                <a:effectLst/>
                <a:latin typeface="Times New Roman" charset="0"/>
                <a:ea typeface="MS Mincho" charset="0"/>
                <a:cs typeface="MS Mincho" charset="0"/>
              </a:rPr>
              <a:t> </a:t>
            </a:r>
          </a:p>
        </p:txBody>
      </p:sp>
      <p:sp>
        <p:nvSpPr>
          <p:cNvPr id="46083" name="Rectangle 3"/>
          <p:cNvSpPr>
            <a:spLocks noGrp="1" noRot="1" noChangeArrowheads="1"/>
          </p:cNvSpPr>
          <p:nvPr>
            <p:ph type="body" idx="1"/>
          </p:nvPr>
        </p:nvSpPr>
        <p:spPr>
          <a:xfrm>
            <a:off x="457200" y="1600201"/>
            <a:ext cx="8229600" cy="3935413"/>
          </a:xfrm>
        </p:spPr>
        <p:txBody>
          <a:bodyPr/>
          <a:lstStyle/>
          <a:p>
            <a:r>
              <a:rPr lang="en-US" sz="2800" b="1"/>
              <a:t>A journey from simple computer programs to drug/vaccine informatics</a:t>
            </a:r>
          </a:p>
          <a:p>
            <a:r>
              <a:rPr lang="en-US" sz="2800" b="1"/>
              <a:t>Limitations of existing web services</a:t>
            </a:r>
          </a:p>
          <a:p>
            <a:pPr lvl="1"/>
            <a:r>
              <a:rPr lang="en-US" sz="2400" b="1"/>
              <a:t>History repeats (Web to Standalone)</a:t>
            </a:r>
          </a:p>
          <a:p>
            <a:pPr lvl="1"/>
            <a:r>
              <a:rPr lang="en-US" sz="2400" b="1"/>
              <a:t>Graphics vs command mode</a:t>
            </a:r>
          </a:p>
          <a:p>
            <a:r>
              <a:rPr lang="en-US" sz="2800" b="1"/>
              <a:t>General purpose programs</a:t>
            </a:r>
            <a:endParaRPr lang="en-US"/>
          </a:p>
          <a:p>
            <a:pPr lvl="1"/>
            <a:r>
              <a:rPr lang="en-US" sz="2400" b="1"/>
              <a:t>Small programs as building unit</a:t>
            </a:r>
          </a:p>
          <a:p>
            <a:r>
              <a:rPr lang="en-US" sz="2800" b="1"/>
              <a:t>Integration of methods in GPSR</a:t>
            </a:r>
            <a:endParaRPr lang="en-US"/>
          </a:p>
        </p:txBody>
      </p:sp>
    </p:spTree>
    <p:extLst>
      <p:ext uri="{BB962C8B-B14F-4D97-AF65-F5344CB8AC3E}">
        <p14:creationId xmlns:p14="http://schemas.microsoft.com/office/powerpoint/2010/main" val="20596329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a:p>
        </p:txBody>
      </p:sp>
      <p:sp>
        <p:nvSpPr>
          <p:cNvPr id="47107" name="Rectangle 3"/>
          <p:cNvSpPr>
            <a:spLocks noGrp="1" noChangeArrowheads="1"/>
          </p:cNvSpPr>
          <p:nvPr>
            <p:ph type="body" idx="1"/>
          </p:nvPr>
        </p:nvSpPr>
        <p:spPr/>
        <p:txBody>
          <a:bodyPr/>
          <a:lstStyle/>
          <a:p>
            <a:endParaRPr lang="en-US"/>
          </a:p>
        </p:txBody>
      </p:sp>
      <p:sp>
        <p:nvSpPr>
          <p:cNvPr id="47108" name="WordArt 4"/>
          <p:cNvSpPr>
            <a:spLocks noChangeArrowheads="1" noChangeShapeType="1" noTextEdit="1"/>
          </p:cNvSpPr>
          <p:nvPr/>
        </p:nvSpPr>
        <p:spPr bwMode="auto">
          <a:xfrm>
            <a:off x="3351213" y="3101975"/>
            <a:ext cx="2438400" cy="6477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Thankyou</a:t>
            </a:r>
          </a:p>
        </p:txBody>
      </p:sp>
      <p:pic>
        <p:nvPicPr>
          <p:cNvPr id="47109" name="Picture 5" descr="&#10;Picture 6.png                                                  00086346Macintosh HD                   C2DAFB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436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en-US"/>
          </a:p>
        </p:txBody>
      </p:sp>
      <p:sp>
        <p:nvSpPr>
          <p:cNvPr id="73731" name="Rectangle 3"/>
          <p:cNvSpPr>
            <a:spLocks noGrp="1" noChangeArrowheads="1"/>
          </p:cNvSpPr>
          <p:nvPr>
            <p:ph type="body" idx="1"/>
          </p:nvPr>
        </p:nvSpPr>
        <p:spPr/>
        <p:txBody>
          <a:bodyPr/>
          <a:lstStyle/>
          <a:p>
            <a:endParaRPr lang="en-US"/>
          </a:p>
        </p:txBody>
      </p:sp>
      <p:sp>
        <p:nvSpPr>
          <p:cNvPr id="73732" name="WordArt 4"/>
          <p:cNvSpPr>
            <a:spLocks noChangeArrowheads="1" noChangeShapeType="1" noTextEdit="1"/>
          </p:cNvSpPr>
          <p:nvPr/>
        </p:nvSpPr>
        <p:spPr bwMode="auto">
          <a:xfrm>
            <a:off x="3351213" y="3101975"/>
            <a:ext cx="2438400" cy="6477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Thankyou</a:t>
            </a:r>
          </a:p>
        </p:txBody>
      </p:sp>
      <p:pic>
        <p:nvPicPr>
          <p:cNvPr id="73733" name="Picture 5" descr="&#10;Picture 7.png                                                  00086346Macintosh HD                   C2DAFB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4"/>
            <a:ext cx="9144000" cy="684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9032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sentation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79041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Features of </a:t>
            </a:r>
            <a:r>
              <a:rPr lang="en-US" dirty="0" err="1" smtClean="0"/>
              <a:t>OSDDlinux</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0" indent="0">
              <a:buNone/>
              <a:defRPr/>
            </a:pPr>
            <a:r>
              <a:rPr lang="en-US" b="1" dirty="0" smtClean="0">
                <a:latin typeface="Arial Narrow" pitchFamily="34" charset="0"/>
              </a:rPr>
              <a:t>   Service </a:t>
            </a:r>
            <a:r>
              <a:rPr lang="en-US" b="1" dirty="0">
                <a:latin typeface="Arial Narrow" pitchFamily="34" charset="0"/>
              </a:rPr>
              <a:t>for Scientific Community </a:t>
            </a:r>
            <a:endParaRPr lang="en-US" dirty="0">
              <a:latin typeface="Arial Narrow" pitchFamily="34" charset="0"/>
            </a:endParaRPr>
          </a:p>
          <a:p>
            <a:pPr marL="0" indent="0">
              <a:buNone/>
              <a:defRPr/>
            </a:pPr>
            <a:r>
              <a:rPr lang="en-US" dirty="0" smtClean="0">
                <a:latin typeface="Arial Narrow" pitchFamily="34" charset="0"/>
              </a:rPr>
              <a:t>   Online </a:t>
            </a:r>
            <a:r>
              <a:rPr lang="en-US" dirty="0">
                <a:latin typeface="Arial Narrow" pitchFamily="34" charset="0"/>
              </a:rPr>
              <a:t>for Occasional </a:t>
            </a:r>
            <a:r>
              <a:rPr lang="en-US" dirty="0" smtClean="0">
                <a:latin typeface="Arial Narrow" pitchFamily="34" charset="0"/>
              </a:rPr>
              <a:t>Users</a:t>
            </a:r>
          </a:p>
          <a:p>
            <a:pPr marL="0" indent="0">
              <a:buNone/>
              <a:defRPr/>
            </a:pPr>
            <a:r>
              <a:rPr lang="en-US" dirty="0">
                <a:latin typeface="Arial Narrow" pitchFamily="34" charset="0"/>
              </a:rPr>
              <a:t> </a:t>
            </a:r>
            <a:r>
              <a:rPr lang="en-US" dirty="0" smtClean="0">
                <a:latin typeface="Arial Narrow" pitchFamily="34" charset="0"/>
              </a:rPr>
              <a:t>  </a:t>
            </a:r>
            <a:r>
              <a:rPr lang="en-US" dirty="0" err="1" smtClean="0">
                <a:latin typeface="Arial Narrow" pitchFamily="34" charset="0"/>
              </a:rPr>
              <a:t>LiveDVD</a:t>
            </a:r>
            <a:r>
              <a:rPr lang="en-US" dirty="0">
                <a:latin typeface="Arial Narrow" pitchFamily="34" charset="0"/>
              </a:rPr>
              <a:t>/USB on local computer with Data Security </a:t>
            </a:r>
            <a:endParaRPr lang="en-US" dirty="0" smtClean="0">
              <a:latin typeface="Arial Narrow" pitchFamily="34" charset="0"/>
            </a:endParaRPr>
          </a:p>
          <a:p>
            <a:pPr marL="242888" indent="0">
              <a:buNone/>
              <a:defRPr/>
            </a:pPr>
            <a:endParaRPr lang="en-US" b="1" dirty="0" smtClean="0">
              <a:latin typeface="Arial Narrow" pitchFamily="34" charset="0"/>
            </a:endParaRPr>
          </a:p>
          <a:p>
            <a:pPr marL="242888" indent="0">
              <a:buNone/>
              <a:defRPr/>
            </a:pPr>
            <a:r>
              <a:rPr lang="en-US" b="1" dirty="0" smtClean="0">
                <a:latin typeface="Arial Narrow" pitchFamily="34" charset="0"/>
              </a:rPr>
              <a:t>Platform </a:t>
            </a:r>
            <a:r>
              <a:rPr lang="en-US" b="1" dirty="0">
                <a:latin typeface="Arial Narrow" pitchFamily="34" charset="0"/>
              </a:rPr>
              <a:t>for </a:t>
            </a:r>
            <a:r>
              <a:rPr lang="en-US" b="1" dirty="0" smtClean="0">
                <a:latin typeface="Arial Narrow" pitchFamily="34" charset="0"/>
              </a:rPr>
              <a:t>Developers</a:t>
            </a:r>
            <a:endParaRPr lang="en-US" dirty="0" smtClean="0">
              <a:latin typeface="Arial Narrow" pitchFamily="34" charset="0"/>
            </a:endParaRPr>
          </a:p>
          <a:p>
            <a:pPr marL="242888" indent="0">
              <a:buNone/>
              <a:defRPr/>
            </a:pPr>
            <a:r>
              <a:rPr lang="en-US" dirty="0" smtClean="0">
                <a:latin typeface="Arial Narrow" pitchFamily="34" charset="0"/>
              </a:rPr>
              <a:t>Developers </a:t>
            </a:r>
            <a:r>
              <a:rPr lang="en-US" dirty="0">
                <a:latin typeface="Arial Narrow" pitchFamily="34" charset="0"/>
              </a:rPr>
              <a:t>with no </a:t>
            </a:r>
            <a:r>
              <a:rPr lang="en-US" dirty="0" smtClean="0">
                <a:latin typeface="Arial Narrow" pitchFamily="34" charset="0"/>
              </a:rPr>
              <a:t>infrastructure</a:t>
            </a:r>
          </a:p>
          <a:p>
            <a:pPr marL="242888" indent="0">
              <a:buNone/>
              <a:defRPr/>
            </a:pPr>
            <a:r>
              <a:rPr lang="en-US" dirty="0" smtClean="0">
                <a:latin typeface="Arial Narrow" pitchFamily="34" charset="0"/>
              </a:rPr>
              <a:t>Infrastructure </a:t>
            </a:r>
            <a:r>
              <a:rPr lang="en-US" dirty="0">
                <a:latin typeface="Arial Narrow" pitchFamily="34" charset="0"/>
              </a:rPr>
              <a:t>on existing </a:t>
            </a:r>
            <a:r>
              <a:rPr lang="en-US" dirty="0" err="1">
                <a:latin typeface="Arial Narrow" pitchFamily="34" charset="0"/>
              </a:rPr>
              <a:t>linux</a:t>
            </a:r>
            <a:r>
              <a:rPr lang="en-US" dirty="0">
                <a:latin typeface="Arial Narrow" pitchFamily="34" charset="0"/>
              </a:rPr>
              <a:t> </a:t>
            </a:r>
            <a:r>
              <a:rPr lang="en-US" dirty="0" smtClean="0">
                <a:latin typeface="Arial Narrow" pitchFamily="34" charset="0"/>
              </a:rPr>
              <a:t>setup</a:t>
            </a:r>
          </a:p>
          <a:p>
            <a:pPr marL="242888" indent="0">
              <a:buNone/>
              <a:defRPr/>
            </a:pPr>
            <a:endParaRPr lang="en-US" b="1" dirty="0" smtClean="0">
              <a:latin typeface="Arial Narrow" pitchFamily="34" charset="0"/>
            </a:endParaRPr>
          </a:p>
          <a:p>
            <a:pPr marL="242888" indent="0">
              <a:buNone/>
              <a:defRPr/>
            </a:pPr>
            <a:r>
              <a:rPr lang="en-US" b="1" dirty="0" smtClean="0">
                <a:latin typeface="Arial Narrow" pitchFamily="34" charset="0"/>
              </a:rPr>
              <a:t>Linux </a:t>
            </a:r>
            <a:r>
              <a:rPr lang="en-US" b="1" dirty="0">
                <a:latin typeface="Arial Narrow" pitchFamily="34" charset="0"/>
              </a:rPr>
              <a:t>for </a:t>
            </a:r>
            <a:r>
              <a:rPr lang="en-US" b="1" dirty="0" smtClean="0">
                <a:latin typeface="Arial Narrow" pitchFamily="34" charset="0"/>
              </a:rPr>
              <a:t>Students</a:t>
            </a:r>
            <a:endParaRPr lang="en-US" sz="2800" dirty="0">
              <a:latin typeface="Arial Narrow" pitchFamily="34" charset="0"/>
            </a:endParaRPr>
          </a:p>
          <a:p>
            <a:pPr marL="242888" indent="0">
              <a:buNone/>
              <a:defRPr/>
            </a:pPr>
            <a:r>
              <a:rPr lang="en-US" sz="2800" dirty="0" smtClean="0">
                <a:latin typeface="Arial Narrow" pitchFamily="34" charset="0"/>
              </a:rPr>
              <a:t>Bootable </a:t>
            </a:r>
            <a:r>
              <a:rPr lang="en-US" sz="2800" dirty="0" err="1">
                <a:latin typeface="Arial Narrow" pitchFamily="34" charset="0"/>
              </a:rPr>
              <a:t>LivedDVD</a:t>
            </a:r>
            <a:r>
              <a:rPr lang="en-US" sz="2800" dirty="0">
                <a:latin typeface="Arial Narrow" pitchFamily="34" charset="0"/>
              </a:rPr>
              <a:t> for occasional </a:t>
            </a:r>
            <a:r>
              <a:rPr lang="en-US" sz="2800" dirty="0" smtClean="0">
                <a:latin typeface="Arial Narrow" pitchFamily="34" charset="0"/>
              </a:rPr>
              <a:t>learning</a:t>
            </a:r>
          </a:p>
          <a:p>
            <a:pPr marL="242888" indent="0">
              <a:buNone/>
              <a:defRPr/>
            </a:pPr>
            <a:r>
              <a:rPr lang="en-US" dirty="0" err="1" smtClean="0">
                <a:latin typeface="Arial Narrow" pitchFamily="34" charset="0"/>
              </a:rPr>
              <a:t>OSDDlinux</a:t>
            </a:r>
            <a:r>
              <a:rPr lang="en-US" dirty="0" smtClean="0">
                <a:latin typeface="Arial Narrow" pitchFamily="34" charset="0"/>
              </a:rPr>
              <a:t> </a:t>
            </a:r>
            <a:r>
              <a:rPr lang="en-US" dirty="0">
                <a:latin typeface="Arial Narrow" pitchFamily="34" charset="0"/>
              </a:rPr>
              <a:t>on Windows/MAC </a:t>
            </a:r>
            <a:r>
              <a:rPr lang="en-US" dirty="0" smtClean="0">
                <a:latin typeface="Arial Narrow" pitchFamily="34" charset="0"/>
              </a:rPr>
              <a:t>Users</a:t>
            </a:r>
          </a:p>
          <a:p>
            <a:pPr marL="242888" indent="0">
              <a:buNone/>
              <a:defRPr/>
            </a:pPr>
            <a:r>
              <a:rPr lang="en-US" dirty="0" smtClean="0">
                <a:latin typeface="Arial Narrow" pitchFamily="34" charset="0"/>
              </a:rPr>
              <a:t>Online </a:t>
            </a:r>
            <a:r>
              <a:rPr lang="en-US" dirty="0">
                <a:latin typeface="Arial Narrow" pitchFamily="34" charset="0"/>
              </a:rPr>
              <a:t>hand-on experience on Linux &amp; PERL programming</a:t>
            </a:r>
          </a:p>
          <a:p>
            <a:endParaRPr lang="en-US" dirty="0"/>
          </a:p>
        </p:txBody>
      </p:sp>
    </p:spTree>
    <p:extLst>
      <p:ext uri="{BB962C8B-B14F-4D97-AF65-F5344CB8AC3E}">
        <p14:creationId xmlns:p14="http://schemas.microsoft.com/office/powerpoint/2010/main" val="30515750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Features of </a:t>
            </a:r>
            <a:r>
              <a:rPr lang="en-US" dirty="0" err="1" smtClean="0"/>
              <a:t>OSDDlinux</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marL="242888" indent="0">
              <a:buNone/>
              <a:defRPr/>
            </a:pPr>
            <a:r>
              <a:rPr lang="en-US" b="1" dirty="0" smtClean="0">
                <a:latin typeface="Arial Narrow" pitchFamily="34" charset="0"/>
              </a:rPr>
              <a:t>Infrastructure </a:t>
            </a:r>
            <a:r>
              <a:rPr lang="en-US" b="1" dirty="0">
                <a:latin typeface="Arial Narrow" pitchFamily="34" charset="0"/>
              </a:rPr>
              <a:t>for Developing </a:t>
            </a:r>
            <a:r>
              <a:rPr lang="en-US" b="1" dirty="0" smtClean="0">
                <a:latin typeface="Arial Narrow" pitchFamily="34" charset="0"/>
              </a:rPr>
              <a:t>World</a:t>
            </a:r>
            <a:endParaRPr lang="en-US" sz="3600" b="1" dirty="0">
              <a:latin typeface="Arial Narrow" pitchFamily="34" charset="0"/>
            </a:endParaRPr>
          </a:p>
          <a:p>
            <a:pPr marL="571500">
              <a:buFont typeface="Arial" pitchFamily="34" charset="0"/>
              <a:buChar char="•"/>
              <a:defRPr/>
            </a:pPr>
            <a:r>
              <a:rPr lang="en-US" dirty="0">
                <a:latin typeface="Arial Narrow" pitchFamily="34" charset="0"/>
              </a:rPr>
              <a:t> 	Infrastructure for Bioinformatics</a:t>
            </a:r>
          </a:p>
          <a:p>
            <a:pPr marL="571500">
              <a:buFont typeface="Arial" pitchFamily="34" charset="0"/>
              <a:buChar char="•"/>
              <a:defRPr/>
            </a:pPr>
            <a:r>
              <a:rPr lang="en-US" dirty="0">
                <a:latin typeface="Arial Narrow" pitchFamily="34" charset="0"/>
              </a:rPr>
              <a:t>   Assembling &amp; Annotation of Genomes</a:t>
            </a:r>
          </a:p>
          <a:p>
            <a:pPr marL="571500">
              <a:buFont typeface="Arial" pitchFamily="34" charset="0"/>
              <a:buChar char="•"/>
              <a:defRPr/>
            </a:pPr>
            <a:r>
              <a:rPr lang="en-US" dirty="0">
                <a:latin typeface="Arial Narrow" pitchFamily="34" charset="0"/>
              </a:rPr>
              <a:t>   Computer-aided drug design</a:t>
            </a:r>
          </a:p>
          <a:p>
            <a:pPr marL="571500">
              <a:buFont typeface="Arial" pitchFamily="34" charset="0"/>
              <a:buChar char="•"/>
              <a:defRPr/>
            </a:pPr>
            <a:r>
              <a:rPr lang="en-US" dirty="0">
                <a:latin typeface="Arial Narrow" pitchFamily="34" charset="0"/>
              </a:rPr>
              <a:t>    Platform for launching services</a:t>
            </a:r>
          </a:p>
          <a:p>
            <a:pPr marL="0" indent="0">
              <a:buNone/>
              <a:defRPr/>
            </a:pPr>
            <a:r>
              <a:rPr lang="en-US" b="1" dirty="0" smtClean="0">
                <a:latin typeface="Arial Narrow" pitchFamily="34" charset="0"/>
              </a:rPr>
              <a:t>Promoting </a:t>
            </a:r>
            <a:r>
              <a:rPr lang="en-US" b="1" dirty="0">
                <a:latin typeface="Arial Narrow" pitchFamily="34" charset="0"/>
              </a:rPr>
              <a:t>Crowdsourcing </a:t>
            </a:r>
          </a:p>
          <a:p>
            <a:pPr marL="571500">
              <a:buFont typeface="Arial" pitchFamily="34" charset="0"/>
              <a:buChar char="•"/>
              <a:defRPr/>
            </a:pPr>
            <a:r>
              <a:rPr lang="en-US" dirty="0">
                <a:latin typeface="Arial Narrow" pitchFamily="34" charset="0"/>
              </a:rPr>
              <a:t>   Example-based learning of Web servers</a:t>
            </a:r>
          </a:p>
          <a:p>
            <a:pPr marL="571500">
              <a:buFont typeface="Arial" pitchFamily="34" charset="0"/>
              <a:buChar char="•"/>
              <a:defRPr/>
            </a:pPr>
            <a:r>
              <a:rPr lang="en-US" dirty="0">
                <a:latin typeface="Arial Narrow" pitchFamily="34" charset="0"/>
              </a:rPr>
              <a:t>   Galaxy-based platform for sharing</a:t>
            </a:r>
          </a:p>
          <a:p>
            <a:pPr marL="0" indent="0">
              <a:buNone/>
              <a:defRPr/>
            </a:pPr>
            <a:r>
              <a:rPr lang="en-US" b="1" dirty="0" smtClean="0">
                <a:latin typeface="Arial Narrow" pitchFamily="34" charset="0"/>
              </a:rPr>
              <a:t>Network</a:t>
            </a:r>
            <a:r>
              <a:rPr lang="en-US" b="1" dirty="0">
                <a:latin typeface="Arial Narrow" pitchFamily="34" charset="0"/>
              </a:rPr>
              <a:t>-Based </a:t>
            </a:r>
            <a:r>
              <a:rPr lang="en-US" b="1" dirty="0" err="1" smtClean="0">
                <a:latin typeface="Arial Narrow" pitchFamily="34" charset="0"/>
              </a:rPr>
              <a:t>Collobration</a:t>
            </a:r>
            <a:endParaRPr lang="en-US" dirty="0">
              <a:latin typeface="Arial Narrow" pitchFamily="34" charset="0"/>
            </a:endParaRPr>
          </a:p>
          <a:p>
            <a:endParaRPr lang="en-US" dirty="0"/>
          </a:p>
        </p:txBody>
      </p:sp>
    </p:spTree>
    <p:extLst>
      <p:ext uri="{BB962C8B-B14F-4D97-AF65-F5344CB8AC3E}">
        <p14:creationId xmlns:p14="http://schemas.microsoft.com/office/powerpoint/2010/main" val="122951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27 at 11.23.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17577"/>
          </a:xfrm>
          <a:prstGeom prst="rect">
            <a:avLst/>
          </a:prstGeom>
        </p:spPr>
      </p:pic>
    </p:spTree>
    <p:extLst>
      <p:ext uri="{BB962C8B-B14F-4D97-AF65-F5344CB8AC3E}">
        <p14:creationId xmlns:p14="http://schemas.microsoft.com/office/powerpoint/2010/main" val="3781706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of </a:t>
            </a:r>
            <a:r>
              <a:rPr lang="en-US" dirty="0" err="1" smtClean="0"/>
              <a:t>OSDDlinux</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marL="0" indent="0" algn="ctr">
              <a:buNone/>
              <a:defRPr/>
            </a:pPr>
            <a:r>
              <a:rPr lang="en-US" b="1" dirty="0" smtClean="0">
                <a:latin typeface="Arial Narrow" pitchFamily="34" charset="0"/>
              </a:rPr>
              <a:t>   </a:t>
            </a:r>
            <a:r>
              <a:rPr lang="en-US" b="1" dirty="0" err="1" smtClean="0">
                <a:latin typeface="Arial Narrow" pitchFamily="34" charset="0"/>
              </a:rPr>
              <a:t>LiveDVD</a:t>
            </a:r>
            <a:r>
              <a:rPr lang="en-US" b="1" dirty="0" smtClean="0">
                <a:latin typeface="Arial Narrow" pitchFamily="34" charset="0"/>
              </a:rPr>
              <a:t>/USB</a:t>
            </a:r>
            <a:endParaRPr lang="en-US" dirty="0">
              <a:latin typeface="Arial Narrow" pitchFamily="34" charset="0"/>
            </a:endParaRPr>
          </a:p>
          <a:p>
            <a:pPr marL="0" indent="0">
              <a:buNone/>
              <a:defRPr/>
            </a:pPr>
            <a:r>
              <a:rPr lang="en-US" dirty="0" smtClean="0">
                <a:latin typeface="Arial Narrow" pitchFamily="34" charset="0"/>
              </a:rPr>
              <a:t>  Download ISO image from web site</a:t>
            </a:r>
          </a:p>
          <a:p>
            <a:pPr marL="0" indent="0">
              <a:buNone/>
              <a:defRPr/>
            </a:pPr>
            <a:r>
              <a:rPr lang="en-US" dirty="0">
                <a:latin typeface="Arial Narrow" pitchFamily="34" charset="0"/>
              </a:rPr>
              <a:t> </a:t>
            </a:r>
            <a:r>
              <a:rPr lang="en-US" dirty="0" smtClean="0">
                <a:latin typeface="Arial Narrow" pitchFamily="34" charset="0"/>
              </a:rPr>
              <a:t> Create bootable DVD/USB from ISO image or send request </a:t>
            </a:r>
          </a:p>
          <a:p>
            <a:pPr marL="0" indent="0">
              <a:buNone/>
              <a:defRPr/>
            </a:pPr>
            <a:r>
              <a:rPr lang="en-US" dirty="0">
                <a:latin typeface="Arial Narrow" pitchFamily="34" charset="0"/>
              </a:rPr>
              <a:t> </a:t>
            </a:r>
            <a:r>
              <a:rPr lang="en-US" dirty="0" smtClean="0">
                <a:latin typeface="Arial Narrow" pitchFamily="34" charset="0"/>
              </a:rPr>
              <a:t> Boot your system from bootable DVD/USB</a:t>
            </a:r>
          </a:p>
          <a:p>
            <a:pPr marL="0" indent="0">
              <a:buNone/>
              <a:defRPr/>
            </a:pPr>
            <a:r>
              <a:rPr lang="en-US" dirty="0" smtClean="0">
                <a:latin typeface="Arial Narrow" pitchFamily="34" charset="0"/>
              </a:rPr>
              <a:t>  Select Install option for setting </a:t>
            </a:r>
            <a:r>
              <a:rPr lang="en-US" dirty="0" err="1" smtClean="0">
                <a:latin typeface="Arial Narrow" pitchFamily="34" charset="0"/>
              </a:rPr>
              <a:t>OSDDlinux</a:t>
            </a:r>
            <a:r>
              <a:rPr lang="en-US" dirty="0" smtClean="0">
                <a:latin typeface="Arial Narrow" pitchFamily="34" charset="0"/>
              </a:rPr>
              <a:t> on your system </a:t>
            </a:r>
            <a:r>
              <a:rPr lang="en-US" dirty="0">
                <a:latin typeface="Arial Narrow" pitchFamily="34" charset="0"/>
              </a:rPr>
              <a:t>	</a:t>
            </a:r>
            <a:r>
              <a:rPr lang="en-US" dirty="0" smtClean="0">
                <a:latin typeface="Arial Narrow" pitchFamily="34" charset="0"/>
              </a:rPr>
              <a:t>	 </a:t>
            </a:r>
          </a:p>
          <a:p>
            <a:pPr marL="0" indent="0" algn="ctr">
              <a:buNone/>
              <a:defRPr/>
            </a:pPr>
            <a:endParaRPr lang="en-US" sz="3400" dirty="0" smtClean="0">
              <a:latin typeface="Arial Narrow" pitchFamily="34" charset="0"/>
            </a:endParaRPr>
          </a:p>
          <a:p>
            <a:pPr marL="242888" indent="0" algn="ctr">
              <a:buNone/>
              <a:defRPr/>
            </a:pPr>
            <a:r>
              <a:rPr lang="en-US" sz="3400" b="1" dirty="0" smtClean="0">
                <a:latin typeface="Arial Narrow" pitchFamily="34" charset="0"/>
              </a:rPr>
              <a:t>Install on Existing System</a:t>
            </a:r>
            <a:endParaRPr lang="en-US" sz="3400" dirty="0" smtClean="0">
              <a:latin typeface="Arial Narrow" pitchFamily="34" charset="0"/>
            </a:endParaRPr>
          </a:p>
          <a:p>
            <a:pPr marL="242888" indent="0">
              <a:buNone/>
              <a:defRPr/>
            </a:pPr>
            <a:r>
              <a:rPr lang="en-US" dirty="0" smtClean="0">
                <a:latin typeface="Arial Narrow" pitchFamily="34" charset="0"/>
              </a:rPr>
              <a:t>Download base system set account and permission</a:t>
            </a:r>
          </a:p>
          <a:p>
            <a:pPr marL="242888" indent="0">
              <a:buNone/>
              <a:defRPr/>
            </a:pPr>
            <a:r>
              <a:rPr lang="en-US" dirty="0" smtClean="0">
                <a:latin typeface="Arial Narrow" pitchFamily="34" charset="0"/>
              </a:rPr>
              <a:t>Copy models,  </a:t>
            </a:r>
            <a:r>
              <a:rPr lang="en-US" dirty="0" err="1" smtClean="0">
                <a:latin typeface="Arial Narrow" pitchFamily="34" charset="0"/>
              </a:rPr>
              <a:t>blastadata</a:t>
            </a:r>
            <a:r>
              <a:rPr lang="en-US" dirty="0" smtClean="0">
                <a:latin typeface="Arial Narrow" pitchFamily="34" charset="0"/>
              </a:rPr>
              <a:t>, webserver, galaxy from site</a:t>
            </a:r>
          </a:p>
          <a:p>
            <a:pPr marL="242888" indent="0">
              <a:buNone/>
              <a:defRPr/>
            </a:pPr>
            <a:r>
              <a:rPr lang="en-US" dirty="0" smtClean="0">
                <a:latin typeface="Arial Narrow" pitchFamily="34" charset="0"/>
              </a:rPr>
              <a:t>Set </a:t>
            </a:r>
            <a:r>
              <a:rPr lang="en-US" dirty="0" err="1" smtClean="0">
                <a:latin typeface="Arial Narrow" pitchFamily="34" charset="0"/>
              </a:rPr>
              <a:t>Vmbox</a:t>
            </a:r>
            <a:r>
              <a:rPr lang="en-US" dirty="0" smtClean="0">
                <a:latin typeface="Arial Narrow" pitchFamily="34" charset="0"/>
              </a:rPr>
              <a:t> on existing machine and install </a:t>
            </a:r>
            <a:r>
              <a:rPr lang="en-US" dirty="0" err="1" smtClean="0">
                <a:latin typeface="Arial Narrow" pitchFamily="34" charset="0"/>
              </a:rPr>
              <a:t>OSDDlinux</a:t>
            </a:r>
            <a:endParaRPr lang="en-US" dirty="0" smtClean="0">
              <a:latin typeface="Arial Narrow" pitchFamily="34" charset="0"/>
            </a:endParaRPr>
          </a:p>
          <a:p>
            <a:pPr marL="242888" indent="0">
              <a:buNone/>
              <a:defRPr/>
            </a:pPr>
            <a:endParaRPr lang="en-US" b="1" dirty="0" smtClean="0">
              <a:latin typeface="Arial Narrow" pitchFamily="34" charset="0"/>
            </a:endParaRPr>
          </a:p>
          <a:p>
            <a:pPr marL="242888" indent="0" algn="ctr">
              <a:buNone/>
              <a:defRPr/>
            </a:pPr>
            <a:r>
              <a:rPr lang="en-US" b="1" dirty="0" smtClean="0">
                <a:latin typeface="Arial Narrow" pitchFamily="34" charset="0"/>
              </a:rPr>
              <a:t>Download Options</a:t>
            </a:r>
            <a:endParaRPr lang="en-US" sz="2800" dirty="0">
              <a:latin typeface="Arial Narrow" pitchFamily="34" charset="0"/>
            </a:endParaRPr>
          </a:p>
          <a:p>
            <a:pPr marL="242888" indent="0">
              <a:buNone/>
              <a:defRPr/>
            </a:pPr>
            <a:r>
              <a:rPr lang="en-US" sz="2800" dirty="0" smtClean="0">
                <a:latin typeface="Arial Narrow" pitchFamily="34" charset="0"/>
              </a:rPr>
              <a:t>Web-based download from web sites</a:t>
            </a:r>
            <a:endParaRPr lang="en-US" dirty="0">
              <a:latin typeface="Arial Narrow" pitchFamily="34" charset="0"/>
            </a:endParaRPr>
          </a:p>
          <a:p>
            <a:r>
              <a:rPr lang="en-US" dirty="0" smtClean="0"/>
              <a:t>RSYNC for sync your data</a:t>
            </a:r>
            <a:endParaRPr lang="en-US" dirty="0"/>
          </a:p>
        </p:txBody>
      </p:sp>
    </p:spTree>
    <p:extLst>
      <p:ext uri="{BB962C8B-B14F-4D97-AF65-F5344CB8AC3E}">
        <p14:creationId xmlns:p14="http://schemas.microsoft.com/office/powerpoint/2010/main" val="24637837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3352800" cy="14478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5791200" y="0"/>
            <a:ext cx="3352800" cy="14478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5410200"/>
            <a:ext cx="3352800" cy="14478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5791200" y="5410200"/>
            <a:ext cx="3352800" cy="14478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1676400"/>
            <a:ext cx="2362200" cy="35052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781800" y="1676400"/>
            <a:ext cx="2362200" cy="350520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447800" y="381000"/>
            <a:ext cx="6553200" cy="6324600"/>
          </a:xfrm>
          <a:prstGeom prst="ellipse">
            <a:avLst/>
          </a:prstGeom>
          <a:gradFill>
            <a:gsLst>
              <a:gs pos="75000">
                <a:schemeClr val="lt2">
                  <a:tint val="80000"/>
                  <a:satMod val="300000"/>
                </a:schemeClr>
              </a:gs>
              <a:gs pos="100000">
                <a:schemeClr val="lt2">
                  <a:shade val="30000"/>
                  <a:satMod val="200000"/>
                </a:schemeClr>
              </a:gs>
            </a:gsLst>
            <a:path path="circle">
              <a:fillToRect l="50000" t="50000" r="50000" b="50000"/>
            </a:path>
          </a:gradFill>
        </p:spPr>
        <p:style>
          <a:lnRef idx="0">
            <a:schemeClr val="accent1"/>
          </a:lnRef>
          <a:fillRef idx="1003">
            <a:schemeClr val="lt2"/>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071" name="Group 15"/>
          <p:cNvGrpSpPr>
            <a:grpSpLocks/>
          </p:cNvGrpSpPr>
          <p:nvPr/>
        </p:nvGrpSpPr>
        <p:grpSpPr bwMode="auto">
          <a:xfrm>
            <a:off x="0" y="2057400"/>
            <a:ext cx="6096000" cy="2895600"/>
            <a:chOff x="0" y="2133600"/>
            <a:chExt cx="6096000" cy="2895600"/>
          </a:xfrm>
        </p:grpSpPr>
        <p:sp>
          <p:nvSpPr>
            <p:cNvPr id="13" name="Oval 12"/>
            <p:cNvSpPr/>
            <p:nvPr/>
          </p:nvSpPr>
          <p:spPr>
            <a:xfrm>
              <a:off x="3200400" y="2133600"/>
              <a:ext cx="2895600" cy="2895600"/>
            </a:xfrm>
            <a:prstGeom prst="ellipse">
              <a:avLst/>
            </a:prstGeom>
          </p:spPr>
          <p:style>
            <a:lnRef idx="1">
              <a:schemeClr val="dk1"/>
            </a:lnRef>
            <a:fillRef idx="1002">
              <a:schemeClr val="lt2"/>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2971800"/>
              <a:ext cx="3352800" cy="1219200"/>
            </a:xfrm>
            <a:prstGeom prst="rect">
              <a:avLst/>
            </a:prstGeom>
            <a:ln/>
          </p:spPr>
          <p:style>
            <a:lnRef idx="1">
              <a:schemeClr val="dk1"/>
            </a:lnRef>
            <a:fillRef idx="1002">
              <a:schemeClr val="lt2"/>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grpSp>
      <p:cxnSp>
        <p:nvCxnSpPr>
          <p:cNvPr id="33" name="Elbow Connector 32"/>
          <p:cNvCxnSpPr>
            <a:cxnSpLocks noChangeShapeType="1"/>
          </p:cNvCxnSpPr>
          <p:nvPr/>
        </p:nvCxnSpPr>
        <p:spPr bwMode="auto">
          <a:xfrm rot="16200000" flipH="1">
            <a:off x="3771900" y="952500"/>
            <a:ext cx="1676400" cy="533400"/>
          </a:xfrm>
          <a:prstGeom prst="bentConnector3">
            <a:avLst>
              <a:gd name="adj1" fmla="val 50000"/>
            </a:avLst>
          </a:prstGeom>
          <a:noFill/>
          <a:ln w="149225">
            <a:solidFill>
              <a:srgbClr val="595959"/>
            </a:solidFill>
            <a:miter lim="800000"/>
            <a:headEnd/>
            <a:tailEn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5" name="Elbow Connector 34"/>
          <p:cNvCxnSpPr>
            <a:stCxn id="13" idx="6"/>
          </p:cNvCxnSpPr>
          <p:nvPr/>
        </p:nvCxnSpPr>
        <p:spPr>
          <a:xfrm>
            <a:off x="6096000" y="3505200"/>
            <a:ext cx="1905000" cy="457200"/>
          </a:xfrm>
          <a:prstGeom prst="bentConnector3">
            <a:avLst>
              <a:gd name="adj1" fmla="val 50000"/>
            </a:avLst>
          </a:prstGeom>
          <a:ln w="149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3" idx="4"/>
          </p:cNvCxnSpPr>
          <p:nvPr/>
        </p:nvCxnSpPr>
        <p:spPr>
          <a:xfrm rot="16200000" flipH="1">
            <a:off x="4000500" y="5600700"/>
            <a:ext cx="1752600" cy="457200"/>
          </a:xfrm>
          <a:prstGeom prst="bentConnector3">
            <a:avLst>
              <a:gd name="adj1" fmla="val 50000"/>
            </a:avLst>
          </a:prstGeom>
          <a:ln w="149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2" name="Picture 2" descr="E:\usb-flash.jpg"/>
          <p:cNvPicPr>
            <a:picLocks noChangeAspect="1" noChangeArrowheads="1"/>
          </p:cNvPicPr>
          <p:nvPr/>
        </p:nvPicPr>
        <p:blipFill>
          <a:blip r:embed="rId2"/>
          <a:srcRect t="7692"/>
          <a:stretch>
            <a:fillRect/>
          </a:stretch>
        </p:blipFill>
        <p:spPr bwMode="auto">
          <a:xfrm>
            <a:off x="3429000" y="3124201"/>
            <a:ext cx="2514600" cy="890588"/>
          </a:xfrm>
          <a:prstGeom prst="rect">
            <a:avLst/>
          </a:prstGeom>
          <a:gradFill flip="none" rotWithShape="1">
            <a:gsLst>
              <a:gs pos="0">
                <a:schemeClr val="dk1">
                  <a:tint val="80000"/>
                  <a:satMod val="300000"/>
                </a:schemeClr>
              </a:gs>
              <a:gs pos="100000">
                <a:schemeClr val="dk1">
                  <a:shade val="30000"/>
                  <a:satMod val="200000"/>
                </a:schemeClr>
              </a:gs>
            </a:gsLst>
            <a:lin ang="16200000" scaled="1"/>
            <a:tileRect/>
          </a:gradFill>
        </p:spPr>
      </p:pic>
      <p:sp>
        <p:nvSpPr>
          <p:cNvPr id="2076" name="TextBox 43"/>
          <p:cNvSpPr txBox="1">
            <a:spLocks noChangeArrowheads="1"/>
          </p:cNvSpPr>
          <p:nvPr/>
        </p:nvSpPr>
        <p:spPr bwMode="auto">
          <a:xfrm>
            <a:off x="4191000" y="3276601"/>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solidFill>
                  <a:srgbClr val="92D050"/>
                </a:solidFill>
                <a:latin typeface="Baskerville Old Face" charset="0"/>
              </a:rPr>
              <a:t>OSDDLinux</a:t>
            </a:r>
          </a:p>
        </p:txBody>
      </p:sp>
      <p:sp>
        <p:nvSpPr>
          <p:cNvPr id="2077" name="TextBox 44"/>
          <p:cNvSpPr txBox="1">
            <a:spLocks noChangeArrowheads="1"/>
          </p:cNvSpPr>
          <p:nvPr/>
        </p:nvSpPr>
        <p:spPr bwMode="auto">
          <a:xfrm>
            <a:off x="0" y="3163888"/>
            <a:ext cx="327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b="1">
                <a:solidFill>
                  <a:srgbClr val="002060"/>
                </a:solidFill>
                <a:latin typeface="Baskerville Old Face" charset="0"/>
              </a:rPr>
              <a:t>OSDDLinux : A Platform for Open Source Drug Discovery</a:t>
            </a:r>
          </a:p>
        </p:txBody>
      </p:sp>
      <p:sp>
        <p:nvSpPr>
          <p:cNvPr id="2078" name="TextBox 45"/>
          <p:cNvSpPr txBox="1">
            <a:spLocks noChangeArrowheads="1"/>
          </p:cNvSpPr>
          <p:nvPr/>
        </p:nvSpPr>
        <p:spPr bwMode="auto">
          <a:xfrm>
            <a:off x="0" y="276226"/>
            <a:ext cx="25146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r>
              <a:rPr lang="en-US" sz="1000">
                <a:solidFill>
                  <a:schemeClr val="bg1"/>
                </a:solidFill>
              </a:rPr>
              <a:t>OSDD-Linux  integrates  open source  softwares,  libraries , workflows and webservices for creating environment for drug discovery. First attempt made to customize linux to provide services to community of  drug discovery. OSDD-Linux  may bring down cost as well as increase speed of drug discovery.</a:t>
            </a:r>
          </a:p>
        </p:txBody>
      </p:sp>
      <p:sp>
        <p:nvSpPr>
          <p:cNvPr id="2079" name="TextBox 46"/>
          <p:cNvSpPr txBox="1">
            <a:spLocks noChangeArrowheads="1"/>
          </p:cNvSpPr>
          <p:nvPr/>
        </p:nvSpPr>
        <p:spPr bwMode="auto">
          <a:xfrm>
            <a:off x="838200" y="73026"/>
            <a:ext cx="2057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b="1">
                <a:solidFill>
                  <a:schemeClr val="bg1"/>
                </a:solidFill>
                <a:latin typeface="Baskerville Old Face" charset="0"/>
              </a:rPr>
              <a:t>Introduction</a:t>
            </a:r>
          </a:p>
        </p:txBody>
      </p:sp>
      <p:sp>
        <p:nvSpPr>
          <p:cNvPr id="2080" name="TextBox 47"/>
          <p:cNvSpPr txBox="1">
            <a:spLocks noChangeArrowheads="1"/>
          </p:cNvSpPr>
          <p:nvPr/>
        </p:nvSpPr>
        <p:spPr bwMode="auto">
          <a:xfrm>
            <a:off x="2895600" y="990601"/>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solidFill>
                  <a:srgbClr val="0070C0"/>
                </a:solidFill>
                <a:latin typeface="Andalus" charset="0"/>
                <a:cs typeface="Andalus" charset="0"/>
              </a:rPr>
              <a:t>Webservers</a:t>
            </a:r>
          </a:p>
        </p:txBody>
      </p:sp>
      <p:sp>
        <p:nvSpPr>
          <p:cNvPr id="2081" name="TextBox 48"/>
          <p:cNvSpPr txBox="1">
            <a:spLocks noChangeArrowheads="1"/>
          </p:cNvSpPr>
          <p:nvPr/>
        </p:nvSpPr>
        <p:spPr bwMode="auto">
          <a:xfrm>
            <a:off x="2438400" y="1295401"/>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t>A separate apache runs all web-servers as local host in the OSDD-Linux CD.</a:t>
            </a:r>
          </a:p>
        </p:txBody>
      </p:sp>
      <p:pic>
        <p:nvPicPr>
          <p:cNvPr id="50" name="Picture 6" descr="E:\Screen Shot 2013-09-05 at 5.10.02 PM.png"/>
          <p:cNvPicPr>
            <a:picLocks noChangeAspect="1" noChangeArrowheads="1"/>
          </p:cNvPicPr>
          <p:nvPr/>
        </p:nvPicPr>
        <p:blipFill>
          <a:blip r:embed="rId3" cstate="print"/>
          <a:srcRect/>
          <a:stretch>
            <a:fillRect/>
          </a:stretch>
        </p:blipFill>
        <p:spPr bwMode="auto">
          <a:xfrm>
            <a:off x="1752601" y="2146347"/>
            <a:ext cx="931657" cy="6730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83" name="TextBox 51"/>
          <p:cNvSpPr txBox="1">
            <a:spLocks noChangeArrowheads="1"/>
          </p:cNvSpPr>
          <p:nvPr/>
        </p:nvSpPr>
        <p:spPr bwMode="auto">
          <a:xfrm>
            <a:off x="5334000" y="1295401"/>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t>Command line tools have been integrated for analysing large scale data.</a:t>
            </a:r>
          </a:p>
        </p:txBody>
      </p:sp>
      <p:sp>
        <p:nvSpPr>
          <p:cNvPr id="2084" name="TextBox 52"/>
          <p:cNvSpPr txBox="1">
            <a:spLocks noChangeArrowheads="1"/>
          </p:cNvSpPr>
          <p:nvPr/>
        </p:nvSpPr>
        <p:spPr bwMode="auto">
          <a:xfrm>
            <a:off x="4648200" y="1001714"/>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b="1">
                <a:solidFill>
                  <a:srgbClr val="0070C0"/>
                </a:solidFill>
                <a:latin typeface="Andalus" charset="0"/>
                <a:cs typeface="Andalus" charset="0"/>
              </a:rPr>
              <a:t>Standalone</a:t>
            </a:r>
          </a:p>
        </p:txBody>
      </p:sp>
      <p:pic>
        <p:nvPicPr>
          <p:cNvPr id="54" name="Picture 8" descr="E:\Screen Shot 2013-09-05 at 5.41.00 PM.png"/>
          <p:cNvPicPr>
            <a:picLocks noChangeAspect="1" noChangeArrowheads="1"/>
          </p:cNvPicPr>
          <p:nvPr/>
        </p:nvPicPr>
        <p:blipFill>
          <a:blip r:embed="rId4" cstate="print"/>
          <a:srcRect/>
          <a:stretch>
            <a:fillRect/>
          </a:stretch>
        </p:blipFill>
        <p:spPr bwMode="auto">
          <a:xfrm>
            <a:off x="6629401" y="2209800"/>
            <a:ext cx="967707" cy="68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86" name="TextBox 54"/>
          <p:cNvSpPr txBox="1">
            <a:spLocks noChangeArrowheads="1"/>
          </p:cNvSpPr>
          <p:nvPr/>
        </p:nvSpPr>
        <p:spPr bwMode="auto">
          <a:xfrm>
            <a:off x="5943600" y="4427538"/>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t>All softwares are integrated in galaxy servers for making the workflows.</a:t>
            </a:r>
          </a:p>
        </p:txBody>
      </p:sp>
      <p:pic>
        <p:nvPicPr>
          <p:cNvPr id="56" name="Picture 2" descr="E:\Screen Shot 2013-09-05 at 10.36.06 PM.png"/>
          <p:cNvPicPr>
            <a:picLocks noChangeAspect="1" noChangeArrowheads="1"/>
          </p:cNvPicPr>
          <p:nvPr/>
        </p:nvPicPr>
        <p:blipFill>
          <a:blip r:embed="rId5" cstate="print"/>
          <a:srcRect/>
          <a:stretch>
            <a:fillRect/>
          </a:stretch>
        </p:blipFill>
        <p:spPr bwMode="auto">
          <a:xfrm>
            <a:off x="5257800" y="5334001"/>
            <a:ext cx="990600" cy="703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88" name="TextBox 56"/>
          <p:cNvSpPr txBox="1">
            <a:spLocks noChangeArrowheads="1"/>
          </p:cNvSpPr>
          <p:nvPr/>
        </p:nvSpPr>
        <p:spPr bwMode="auto">
          <a:xfrm>
            <a:off x="6324600" y="411480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b="1">
                <a:solidFill>
                  <a:srgbClr val="0070C0"/>
                </a:solidFill>
                <a:latin typeface="Andalus" charset="0"/>
                <a:cs typeface="Andalus" charset="0"/>
              </a:rPr>
              <a:t>Galaxy</a:t>
            </a:r>
          </a:p>
        </p:txBody>
      </p:sp>
      <p:sp>
        <p:nvSpPr>
          <p:cNvPr id="2089" name="TextBox 57"/>
          <p:cNvSpPr txBox="1">
            <a:spLocks noChangeArrowheads="1"/>
          </p:cNvSpPr>
          <p:nvPr/>
        </p:nvSpPr>
        <p:spPr bwMode="auto">
          <a:xfrm>
            <a:off x="2057400" y="44958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t>Open source softwares used in bioinformatics and cheminformatics  have been integrated.</a:t>
            </a:r>
          </a:p>
        </p:txBody>
      </p:sp>
      <p:sp>
        <p:nvSpPr>
          <p:cNvPr id="2090" name="TextBox 58"/>
          <p:cNvSpPr txBox="1">
            <a:spLocks noChangeArrowheads="1"/>
          </p:cNvSpPr>
          <p:nvPr/>
        </p:nvSpPr>
        <p:spPr bwMode="auto">
          <a:xfrm>
            <a:off x="1219200" y="4171950"/>
            <a:ext cx="2590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500" b="1">
                <a:solidFill>
                  <a:srgbClr val="0070C0"/>
                </a:solidFill>
                <a:latin typeface="Andalus" charset="0"/>
                <a:cs typeface="Andalus" charset="0"/>
              </a:rPr>
              <a:t>Third party softwares</a:t>
            </a:r>
          </a:p>
        </p:txBody>
      </p:sp>
      <p:pic>
        <p:nvPicPr>
          <p:cNvPr id="60" name="Picture 5" descr="E:\Screen Shot 2013-09-05 at 5.20.33 PM.png"/>
          <p:cNvPicPr>
            <a:picLocks noChangeAspect="1" noChangeArrowheads="1"/>
          </p:cNvPicPr>
          <p:nvPr/>
        </p:nvPicPr>
        <p:blipFill>
          <a:blip r:embed="rId6" cstate="print"/>
          <a:srcRect/>
          <a:stretch>
            <a:fillRect/>
          </a:stretch>
        </p:blipFill>
        <p:spPr bwMode="auto">
          <a:xfrm>
            <a:off x="3429000" y="5334001"/>
            <a:ext cx="990600" cy="788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 name="TextBox 60"/>
          <p:cNvSpPr txBox="1"/>
          <p:nvPr/>
        </p:nvSpPr>
        <p:spPr>
          <a:xfrm>
            <a:off x="8001000" y="1784350"/>
            <a:ext cx="1143000" cy="3778250"/>
          </a:xfrm>
          <a:prstGeom prst="rect">
            <a:avLst/>
          </a:prstGeom>
          <a:noFill/>
        </p:spPr>
        <p:txBody>
          <a:bodyPr>
            <a:spAutoFit/>
          </a:bodyPr>
          <a:lstStyle/>
          <a:p>
            <a:pPr algn="ctr" fontAlgn="auto">
              <a:spcBef>
                <a:spcPts val="0"/>
              </a:spcBef>
              <a:spcAft>
                <a:spcPts val="0"/>
              </a:spcAft>
              <a:defRPr/>
            </a:pPr>
            <a:r>
              <a:rPr lang="en-US" sz="1400" b="1" dirty="0">
                <a:solidFill>
                  <a:schemeClr val="bg1"/>
                </a:solidFill>
                <a:latin typeface="Andalus" pitchFamily="18" charset="-78"/>
                <a:ea typeface="+mn-ea"/>
                <a:cs typeface="Andalus" pitchFamily="18" charset="-78"/>
              </a:rPr>
              <a:t>Features</a:t>
            </a:r>
          </a:p>
          <a:p>
            <a:pPr algn="just" fontAlgn="auto">
              <a:spcBef>
                <a:spcPts val="0"/>
              </a:spcBef>
              <a:spcAft>
                <a:spcPts val="0"/>
              </a:spcAft>
              <a:buFont typeface="Wingdings" pitchFamily="2" charset="2"/>
              <a:buChar char="Ø"/>
              <a:defRPr/>
            </a:pPr>
            <a:r>
              <a:rPr lang="en-US" sz="1150" dirty="0">
                <a:solidFill>
                  <a:schemeClr val="bg1"/>
                </a:solidFill>
                <a:latin typeface="+mn-lt"/>
                <a:ea typeface="+mn-ea"/>
                <a:cs typeface="+mn-cs"/>
              </a:rPr>
              <a:t>User can </a:t>
            </a:r>
            <a:r>
              <a:rPr lang="en-US" sz="1150" b="1" dirty="0">
                <a:solidFill>
                  <a:schemeClr val="bg1"/>
                </a:solidFill>
                <a:latin typeface="+mn-lt"/>
                <a:ea typeface="+mn-ea"/>
                <a:cs typeface="+mn-cs"/>
              </a:rPr>
              <a:t>customize</a:t>
            </a:r>
            <a:r>
              <a:rPr lang="en-US" sz="1150" dirty="0">
                <a:solidFill>
                  <a:schemeClr val="bg1"/>
                </a:solidFill>
                <a:latin typeface="+mn-lt"/>
                <a:ea typeface="+mn-ea"/>
                <a:cs typeface="+mn-cs"/>
              </a:rPr>
              <a:t> according to need.</a:t>
            </a:r>
          </a:p>
          <a:p>
            <a:pPr algn="just" fontAlgn="auto">
              <a:spcBef>
                <a:spcPts val="0"/>
              </a:spcBef>
              <a:spcAft>
                <a:spcPts val="0"/>
              </a:spcAft>
              <a:buFont typeface="Wingdings" pitchFamily="2" charset="2"/>
              <a:buChar char="Ø"/>
              <a:defRPr/>
            </a:pPr>
            <a:r>
              <a:rPr lang="en-US" sz="1150" dirty="0">
                <a:solidFill>
                  <a:schemeClr val="bg1"/>
                </a:solidFill>
                <a:latin typeface="+mn-lt"/>
                <a:ea typeface="+mn-ea"/>
                <a:cs typeface="+mn-cs"/>
              </a:rPr>
              <a:t>Easy to install and free of cost.</a:t>
            </a:r>
          </a:p>
          <a:p>
            <a:pPr algn="just" fontAlgn="auto">
              <a:spcBef>
                <a:spcPts val="0"/>
              </a:spcBef>
              <a:spcAft>
                <a:spcPts val="0"/>
              </a:spcAft>
              <a:buFont typeface="Wingdings" pitchFamily="2" charset="2"/>
              <a:buChar char="Ø"/>
              <a:defRPr/>
            </a:pPr>
            <a:r>
              <a:rPr lang="en-US" sz="1150" dirty="0">
                <a:solidFill>
                  <a:schemeClr val="bg1"/>
                </a:solidFill>
                <a:latin typeface="+mn-lt"/>
                <a:ea typeface="+mn-ea"/>
                <a:cs typeface="+mn-cs"/>
              </a:rPr>
              <a:t>It can be launched using </a:t>
            </a:r>
            <a:r>
              <a:rPr lang="en-US" sz="1150" dirty="0" err="1">
                <a:solidFill>
                  <a:schemeClr val="bg1"/>
                </a:solidFill>
                <a:latin typeface="+mn-lt"/>
                <a:ea typeface="+mn-ea"/>
                <a:cs typeface="+mn-cs"/>
              </a:rPr>
              <a:t>LiveCD</a:t>
            </a:r>
            <a:r>
              <a:rPr lang="en-US" sz="1150" dirty="0">
                <a:solidFill>
                  <a:schemeClr val="bg1"/>
                </a:solidFill>
                <a:latin typeface="+mn-lt"/>
                <a:ea typeface="+mn-ea"/>
                <a:cs typeface="+mn-cs"/>
              </a:rPr>
              <a:t>, </a:t>
            </a:r>
            <a:r>
              <a:rPr lang="en-US" sz="1150" dirty="0" err="1">
                <a:solidFill>
                  <a:schemeClr val="bg1"/>
                </a:solidFill>
                <a:latin typeface="+mn-lt"/>
                <a:ea typeface="+mn-ea"/>
                <a:cs typeface="+mn-cs"/>
              </a:rPr>
              <a:t>Liive</a:t>
            </a:r>
            <a:r>
              <a:rPr lang="en-US" sz="1150" dirty="0">
                <a:solidFill>
                  <a:schemeClr val="bg1"/>
                </a:solidFill>
                <a:latin typeface="+mn-lt"/>
                <a:ea typeface="+mn-ea"/>
                <a:cs typeface="+mn-cs"/>
              </a:rPr>
              <a:t> server, USB and </a:t>
            </a:r>
            <a:r>
              <a:rPr lang="en-US" sz="1150" dirty="0" err="1">
                <a:solidFill>
                  <a:schemeClr val="bg1"/>
                </a:solidFill>
                <a:latin typeface="+mn-lt"/>
                <a:ea typeface="+mn-ea"/>
                <a:cs typeface="+mn-cs"/>
              </a:rPr>
              <a:t>virttualldesktop</a:t>
            </a:r>
            <a:r>
              <a:rPr lang="en-US" sz="1150" dirty="0">
                <a:solidFill>
                  <a:schemeClr val="bg1"/>
                </a:solidFill>
                <a:latin typeface="+mn-lt"/>
                <a:ea typeface="+mn-ea"/>
                <a:cs typeface="+mn-cs"/>
              </a:rPr>
              <a:t> like </a:t>
            </a:r>
            <a:r>
              <a:rPr lang="en-US" sz="1150" dirty="0" err="1">
                <a:solidFill>
                  <a:schemeClr val="bg1"/>
                </a:solidFill>
                <a:latin typeface="+mn-lt"/>
                <a:ea typeface="+mn-ea"/>
                <a:cs typeface="+mn-cs"/>
              </a:rPr>
              <a:t>virtualbox</a:t>
            </a:r>
            <a:r>
              <a:rPr lang="en-US" sz="1150" dirty="0">
                <a:solidFill>
                  <a:schemeClr val="bg1"/>
                </a:solidFill>
                <a:latin typeface="+mn-lt"/>
                <a:ea typeface="+mn-ea"/>
                <a:cs typeface="+mn-cs"/>
              </a:rPr>
              <a:t>.</a:t>
            </a:r>
          </a:p>
          <a:p>
            <a:pPr algn="just" fontAlgn="auto">
              <a:spcBef>
                <a:spcPts val="0"/>
              </a:spcBef>
              <a:spcAft>
                <a:spcPts val="0"/>
              </a:spcAft>
              <a:buFont typeface="Wingdings" pitchFamily="2" charset="2"/>
              <a:buChar char="Ø"/>
              <a:defRPr/>
            </a:pPr>
            <a:r>
              <a:rPr lang="en-US" sz="1150" dirty="0">
                <a:solidFill>
                  <a:schemeClr val="bg1"/>
                </a:solidFill>
                <a:latin typeface="+mn-lt"/>
                <a:ea typeface="+mn-ea"/>
                <a:cs typeface="+mn-cs"/>
              </a:rPr>
              <a:t>Provides source codes for various tools.</a:t>
            </a:r>
          </a:p>
          <a:p>
            <a:pPr fontAlgn="auto">
              <a:spcBef>
                <a:spcPts val="0"/>
              </a:spcBef>
              <a:spcAft>
                <a:spcPts val="0"/>
              </a:spcAft>
              <a:buFont typeface="Wingdings" pitchFamily="2" charset="2"/>
              <a:buChar char="Ø"/>
              <a:defRPr/>
            </a:pPr>
            <a:endParaRPr lang="en-US" sz="1200" dirty="0">
              <a:latin typeface="+mn-lt"/>
              <a:ea typeface="+mn-ea"/>
              <a:cs typeface="+mn-cs"/>
            </a:endParaRPr>
          </a:p>
          <a:p>
            <a:pPr fontAlgn="auto">
              <a:spcBef>
                <a:spcPts val="0"/>
              </a:spcBef>
              <a:spcAft>
                <a:spcPts val="0"/>
              </a:spcAft>
              <a:defRPr/>
            </a:pPr>
            <a:endParaRPr lang="en-US" dirty="0">
              <a:latin typeface="+mn-lt"/>
              <a:ea typeface="+mn-ea"/>
              <a:cs typeface="+mn-cs"/>
            </a:endParaRPr>
          </a:p>
        </p:txBody>
      </p:sp>
      <p:sp>
        <p:nvSpPr>
          <p:cNvPr id="2093" name="TextBox 61"/>
          <p:cNvSpPr txBox="1">
            <a:spLocks noChangeArrowheads="1"/>
          </p:cNvSpPr>
          <p:nvPr/>
        </p:nvSpPr>
        <p:spPr bwMode="auto">
          <a:xfrm>
            <a:off x="0" y="1752600"/>
            <a:ext cx="152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b="1">
                <a:solidFill>
                  <a:schemeClr val="bg1"/>
                </a:solidFill>
                <a:latin typeface="Andalus" charset="0"/>
                <a:cs typeface="Andalus" charset="0"/>
              </a:rPr>
              <a:t>Features</a:t>
            </a:r>
          </a:p>
          <a:p>
            <a:pPr algn="just">
              <a:buFont typeface="Wingdings" charset="0"/>
              <a:buChar char="Ø"/>
            </a:pPr>
            <a:r>
              <a:rPr lang="en-US" sz="1000">
                <a:solidFill>
                  <a:schemeClr val="bg1"/>
                </a:solidFill>
              </a:rPr>
              <a:t>A single platform for bioinformatics and cheminformatics.</a:t>
            </a:r>
          </a:p>
        </p:txBody>
      </p:sp>
      <p:sp>
        <p:nvSpPr>
          <p:cNvPr id="2094" name="TextBox 62"/>
          <p:cNvSpPr txBox="1">
            <a:spLocks noChangeArrowheads="1"/>
          </p:cNvSpPr>
          <p:nvPr/>
        </p:nvSpPr>
        <p:spPr bwMode="auto">
          <a:xfrm>
            <a:off x="-76200" y="4191000"/>
            <a:ext cx="167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buFont typeface="Wingdings" charset="0"/>
              <a:buChar char="Ø"/>
            </a:pPr>
            <a:r>
              <a:rPr lang="en-US" sz="1000">
                <a:solidFill>
                  <a:schemeClr val="bg1"/>
                </a:solidFill>
              </a:rPr>
              <a:t>Tools available in three formats e.g. webservers, standalone and galaxy.</a:t>
            </a:r>
          </a:p>
        </p:txBody>
      </p:sp>
      <p:sp>
        <p:nvSpPr>
          <p:cNvPr id="2095" name="TextBox 63"/>
          <p:cNvSpPr txBox="1">
            <a:spLocks noChangeArrowheads="1"/>
          </p:cNvSpPr>
          <p:nvPr/>
        </p:nvSpPr>
        <p:spPr bwMode="auto">
          <a:xfrm>
            <a:off x="7239000" y="5421314"/>
            <a:ext cx="190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b="1">
                <a:solidFill>
                  <a:schemeClr val="bg1"/>
                </a:solidFill>
                <a:latin typeface="Baskerville Old Face" charset="0"/>
              </a:rPr>
              <a:t>Future directions</a:t>
            </a:r>
          </a:p>
        </p:txBody>
      </p:sp>
      <p:sp>
        <p:nvSpPr>
          <p:cNvPr id="2096" name="TextBox 64"/>
          <p:cNvSpPr txBox="1">
            <a:spLocks noChangeArrowheads="1"/>
          </p:cNvSpPr>
          <p:nvPr/>
        </p:nvSpPr>
        <p:spPr bwMode="auto">
          <a:xfrm>
            <a:off x="6705600" y="5999164"/>
            <a:ext cx="2133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00">
                <a:solidFill>
                  <a:schemeClr val="bg1"/>
                </a:solidFill>
              </a:rPr>
              <a:t>More webservices, modules, debian packages will be updated on regular basis.</a:t>
            </a:r>
          </a:p>
        </p:txBody>
      </p:sp>
      <p:sp>
        <p:nvSpPr>
          <p:cNvPr id="2097" name="TextBox 65"/>
          <p:cNvSpPr txBox="1">
            <a:spLocks noChangeArrowheads="1"/>
          </p:cNvSpPr>
          <p:nvPr/>
        </p:nvSpPr>
        <p:spPr bwMode="auto">
          <a:xfrm>
            <a:off x="0" y="5486401"/>
            <a:ext cx="228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chemeClr val="bg1"/>
                </a:solidFill>
              </a:rPr>
              <a:t>System Requirements</a:t>
            </a:r>
          </a:p>
        </p:txBody>
      </p:sp>
      <p:sp>
        <p:nvSpPr>
          <p:cNvPr id="2098" name="TextBox 66"/>
          <p:cNvSpPr txBox="1">
            <a:spLocks noChangeArrowheads="1"/>
          </p:cNvSpPr>
          <p:nvPr/>
        </p:nvSpPr>
        <p:spPr bwMode="auto">
          <a:xfrm>
            <a:off x="152400" y="5875339"/>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00">
                <a:solidFill>
                  <a:schemeClr val="bg1"/>
                </a:solidFill>
              </a:rPr>
              <a:t>The user may use OSDDLinux from portable devices like CD/DVD, USB drive etc or install on local machine or virtual machine depending upon requirement.</a:t>
            </a:r>
            <a:endParaRPr lang="en-US"/>
          </a:p>
        </p:txBody>
      </p:sp>
      <p:sp>
        <p:nvSpPr>
          <p:cNvPr id="2099" name="TextBox 67"/>
          <p:cNvSpPr txBox="1">
            <a:spLocks noChangeArrowheads="1"/>
          </p:cNvSpPr>
          <p:nvPr/>
        </p:nvSpPr>
        <p:spPr bwMode="auto">
          <a:xfrm>
            <a:off x="7162800" y="304800"/>
            <a:ext cx="1676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00">
                <a:solidFill>
                  <a:schemeClr val="bg1"/>
                </a:solidFill>
              </a:rPr>
              <a:t>GPSR packages , webservers, standalone, galaxy versions of tools developed in Dr.Rahghava</a:t>
            </a:r>
            <a:r>
              <a:rPr lang="ja-JP" altLang="en-US" sz="1000">
                <a:solidFill>
                  <a:schemeClr val="bg1"/>
                </a:solidFill>
              </a:rPr>
              <a:t>’</a:t>
            </a:r>
            <a:r>
              <a:rPr lang="en-US" sz="1000">
                <a:solidFill>
                  <a:schemeClr val="bg1"/>
                </a:solidFill>
              </a:rPr>
              <a:t>s lab along with third party softwares like rasmol, pymol are integrated </a:t>
            </a:r>
          </a:p>
        </p:txBody>
      </p:sp>
      <p:sp>
        <p:nvSpPr>
          <p:cNvPr id="2100" name="TextBox 68"/>
          <p:cNvSpPr txBox="1">
            <a:spLocks noChangeArrowheads="1"/>
          </p:cNvSpPr>
          <p:nvPr/>
        </p:nvSpPr>
        <p:spPr bwMode="auto">
          <a:xfrm>
            <a:off x="6096000" y="1"/>
            <a:ext cx="3429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chemeClr val="bg1"/>
                </a:solidFill>
              </a:rPr>
              <a:t>Softwares </a:t>
            </a:r>
          </a:p>
        </p:txBody>
      </p:sp>
      <p:pic>
        <p:nvPicPr>
          <p:cNvPr id="2101" name="Picture 5" descr="E:\csir-logo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1" y="2362200"/>
            <a:ext cx="6207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3371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89586" y="573423"/>
            <a:ext cx="4703548" cy="2541733"/>
          </a:xfrm>
          <a:prstGeom prst="ellipse">
            <a:avLst/>
          </a:prstGeom>
          <a:gradFill flip="none" rotWithShape="1">
            <a:gsLst>
              <a:gs pos="78000">
                <a:schemeClr val="accent1">
                  <a:tint val="100000"/>
                  <a:shade val="100000"/>
                  <a:satMod val="130000"/>
                </a:schemeClr>
              </a:gs>
              <a:gs pos="18000">
                <a:schemeClr val="accent1">
                  <a:tint val="50000"/>
                  <a:shade val="100000"/>
                  <a:satMod val="35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733976" y="794229"/>
            <a:ext cx="4016585" cy="2179799"/>
          </a:xfrm>
          <a:prstGeom prst="ellipse">
            <a:avLst/>
          </a:prstGeom>
          <a:solidFill>
            <a:srgbClr val="FF63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097527" y="2974028"/>
            <a:ext cx="5316508" cy="289668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487928" y="2439474"/>
            <a:ext cx="3179021" cy="1712323"/>
          </a:xfrm>
          <a:prstGeom prst="ellipse">
            <a:avLst/>
          </a:prstGeom>
          <a:solidFill>
            <a:srgbClr val="F8FF80"/>
          </a:solidFill>
          <a:ln>
            <a:solidFill>
              <a:srgbClr val="DDD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4284766" y="1798024"/>
            <a:ext cx="3921943" cy="1107971"/>
          </a:xfrm>
          <a:custGeom>
            <a:avLst/>
            <a:gdLst>
              <a:gd name="connsiteX0" fmla="*/ 0 w 2941457"/>
              <a:gd name="connsiteY0" fmla="*/ 1438418 h 1477295"/>
              <a:gd name="connsiteX1" fmla="*/ 285075 w 2941457"/>
              <a:gd name="connsiteY1" fmla="*/ 1477295 h 1477295"/>
              <a:gd name="connsiteX2" fmla="*/ 531276 w 2941457"/>
              <a:gd name="connsiteY2" fmla="*/ 1386584 h 1477295"/>
              <a:gd name="connsiteX3" fmla="*/ 1140300 w 2941457"/>
              <a:gd name="connsiteY3" fmla="*/ 1360666 h 1477295"/>
              <a:gd name="connsiteX4" fmla="*/ 1956652 w 2941457"/>
              <a:gd name="connsiteY4" fmla="*/ 907111 h 1477295"/>
              <a:gd name="connsiteX5" fmla="*/ 2371306 w 2941457"/>
              <a:gd name="connsiteY5" fmla="*/ 12959 h 1477295"/>
              <a:gd name="connsiteX6" fmla="*/ 2176937 w 2941457"/>
              <a:gd name="connsiteY6" fmla="*/ 414679 h 1477295"/>
              <a:gd name="connsiteX7" fmla="*/ 2941457 w 2941457"/>
              <a:gd name="connsiteY7" fmla="*/ 0 h 1477295"/>
              <a:gd name="connsiteX8" fmla="*/ 2565676 w 2941457"/>
              <a:gd name="connsiteY8" fmla="*/ 207340 h 1477295"/>
              <a:gd name="connsiteX9" fmla="*/ 2824835 w 2941457"/>
              <a:gd name="connsiteY9" fmla="*/ 207340 h 1477295"/>
              <a:gd name="connsiteX10" fmla="*/ 2941457 w 2941457"/>
              <a:gd name="connsiteY10" fmla="*/ 129587 h 1477295"/>
              <a:gd name="connsiteX11" fmla="*/ 2941457 w 2941457"/>
              <a:gd name="connsiteY11" fmla="*/ 129587 h 147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1457" h="1477295">
                <a:moveTo>
                  <a:pt x="0" y="1438418"/>
                </a:moveTo>
                <a:lnTo>
                  <a:pt x="285075" y="1477295"/>
                </a:lnTo>
                <a:lnTo>
                  <a:pt x="531276" y="1386584"/>
                </a:lnTo>
                <a:lnTo>
                  <a:pt x="1140300" y="1360666"/>
                </a:lnTo>
                <a:lnTo>
                  <a:pt x="1956652" y="907111"/>
                </a:lnTo>
                <a:lnTo>
                  <a:pt x="2371306" y="12959"/>
                </a:lnTo>
                <a:lnTo>
                  <a:pt x="2176937" y="414679"/>
                </a:lnTo>
                <a:lnTo>
                  <a:pt x="2941457" y="0"/>
                </a:lnTo>
                <a:lnTo>
                  <a:pt x="2565676" y="207340"/>
                </a:lnTo>
                <a:lnTo>
                  <a:pt x="2824835" y="207340"/>
                </a:lnTo>
                <a:lnTo>
                  <a:pt x="2941457" y="129587"/>
                </a:lnTo>
                <a:lnTo>
                  <a:pt x="2941457" y="12958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1307425">
            <a:off x="5090843" y="2957066"/>
            <a:ext cx="1902467" cy="1922736"/>
          </a:xfrm>
          <a:custGeom>
            <a:avLst/>
            <a:gdLst>
              <a:gd name="connsiteX0" fmla="*/ 0 w 1917778"/>
              <a:gd name="connsiteY0" fmla="*/ 0 h 3330393"/>
              <a:gd name="connsiteX1" fmla="*/ 842267 w 1917778"/>
              <a:gd name="connsiteY1" fmla="*/ 971905 h 3330393"/>
              <a:gd name="connsiteX2" fmla="*/ 881141 w 1917778"/>
              <a:gd name="connsiteY2" fmla="*/ 1684635 h 3330393"/>
              <a:gd name="connsiteX3" fmla="*/ 1295796 w 1917778"/>
              <a:gd name="connsiteY3" fmla="*/ 2384406 h 3330393"/>
              <a:gd name="connsiteX4" fmla="*/ 958889 w 1917778"/>
              <a:gd name="connsiteY4" fmla="*/ 2837961 h 3330393"/>
              <a:gd name="connsiteX5" fmla="*/ 868183 w 1917778"/>
              <a:gd name="connsiteY5" fmla="*/ 3239681 h 3330393"/>
              <a:gd name="connsiteX6" fmla="*/ 971847 w 1917778"/>
              <a:gd name="connsiteY6" fmla="*/ 2786126 h 3330393"/>
              <a:gd name="connsiteX7" fmla="*/ 220285 w 1917778"/>
              <a:gd name="connsiteY7" fmla="*/ 2993466 h 3330393"/>
              <a:gd name="connsiteX8" fmla="*/ 505360 w 1917778"/>
              <a:gd name="connsiteY8" fmla="*/ 2915713 h 3330393"/>
              <a:gd name="connsiteX9" fmla="*/ 220285 w 1917778"/>
              <a:gd name="connsiteY9" fmla="*/ 2669498 h 3330393"/>
              <a:gd name="connsiteX10" fmla="*/ 531276 w 1917778"/>
              <a:gd name="connsiteY10" fmla="*/ 2928672 h 3330393"/>
              <a:gd name="connsiteX11" fmla="*/ 1049595 w 1917778"/>
              <a:gd name="connsiteY11" fmla="*/ 2773167 h 3330393"/>
              <a:gd name="connsiteX12" fmla="*/ 1166216 w 1917778"/>
              <a:gd name="connsiteY12" fmla="*/ 2876837 h 3330393"/>
              <a:gd name="connsiteX13" fmla="*/ 1036637 w 1917778"/>
              <a:gd name="connsiteY13" fmla="*/ 2747250 h 3330393"/>
              <a:gd name="connsiteX14" fmla="*/ 1321712 w 1917778"/>
              <a:gd name="connsiteY14" fmla="*/ 2371447 h 3330393"/>
              <a:gd name="connsiteX15" fmla="*/ 1632703 w 1917778"/>
              <a:gd name="connsiteY15" fmla="*/ 2565828 h 3330393"/>
              <a:gd name="connsiteX16" fmla="*/ 1736367 w 1917778"/>
              <a:gd name="connsiteY16" fmla="*/ 2902755 h 3330393"/>
              <a:gd name="connsiteX17" fmla="*/ 1917778 w 1917778"/>
              <a:gd name="connsiteY17" fmla="*/ 2980507 h 3330393"/>
              <a:gd name="connsiteX18" fmla="*/ 1762283 w 1917778"/>
              <a:gd name="connsiteY18" fmla="*/ 2902755 h 3330393"/>
              <a:gd name="connsiteX19" fmla="*/ 1632703 w 1917778"/>
              <a:gd name="connsiteY19" fmla="*/ 3330393 h 3330393"/>
              <a:gd name="connsiteX20" fmla="*/ 1775240 w 1917778"/>
              <a:gd name="connsiteY20" fmla="*/ 2902755 h 3330393"/>
              <a:gd name="connsiteX21" fmla="*/ 1775240 w 1917778"/>
              <a:gd name="connsiteY21" fmla="*/ 2902755 h 333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7778" h="3330393">
                <a:moveTo>
                  <a:pt x="0" y="0"/>
                </a:moveTo>
                <a:lnTo>
                  <a:pt x="842267" y="971905"/>
                </a:lnTo>
                <a:lnTo>
                  <a:pt x="881141" y="1684635"/>
                </a:lnTo>
                <a:lnTo>
                  <a:pt x="1295796" y="2384406"/>
                </a:lnTo>
                <a:lnTo>
                  <a:pt x="958889" y="2837961"/>
                </a:lnTo>
                <a:lnTo>
                  <a:pt x="868183" y="3239681"/>
                </a:lnTo>
                <a:lnTo>
                  <a:pt x="971847" y="2786126"/>
                </a:lnTo>
                <a:lnTo>
                  <a:pt x="220285" y="2993466"/>
                </a:lnTo>
                <a:lnTo>
                  <a:pt x="505360" y="2915713"/>
                </a:lnTo>
                <a:lnTo>
                  <a:pt x="220285" y="2669498"/>
                </a:lnTo>
                <a:lnTo>
                  <a:pt x="531276" y="2928672"/>
                </a:lnTo>
                <a:lnTo>
                  <a:pt x="1049595" y="2773167"/>
                </a:lnTo>
                <a:lnTo>
                  <a:pt x="1166216" y="2876837"/>
                </a:lnTo>
                <a:lnTo>
                  <a:pt x="1036637" y="2747250"/>
                </a:lnTo>
                <a:lnTo>
                  <a:pt x="1321712" y="2371447"/>
                </a:lnTo>
                <a:lnTo>
                  <a:pt x="1632703" y="2565828"/>
                </a:lnTo>
                <a:lnTo>
                  <a:pt x="1736367" y="2902755"/>
                </a:lnTo>
                <a:lnTo>
                  <a:pt x="1917778" y="2980507"/>
                </a:lnTo>
                <a:lnTo>
                  <a:pt x="1762283" y="2902755"/>
                </a:lnTo>
                <a:lnTo>
                  <a:pt x="1632703" y="3330393"/>
                </a:lnTo>
                <a:lnTo>
                  <a:pt x="1775240" y="2902755"/>
                </a:lnTo>
                <a:lnTo>
                  <a:pt x="1775240" y="29027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Connector 16"/>
          <p:cNvCxnSpPr/>
          <p:nvPr/>
        </p:nvCxnSpPr>
        <p:spPr>
          <a:xfrm>
            <a:off x="3373963" y="2526951"/>
            <a:ext cx="910803" cy="3479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077439" y="2185243"/>
            <a:ext cx="207327" cy="6949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686307" y="1598986"/>
            <a:ext cx="207327" cy="83583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077439" y="2905995"/>
            <a:ext cx="613727" cy="388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390511" y="4765065"/>
            <a:ext cx="882677" cy="687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337403" y="4779845"/>
            <a:ext cx="487123" cy="249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695255" y="2138189"/>
            <a:ext cx="713263" cy="3923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677978" y="2536671"/>
            <a:ext cx="713263" cy="354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848670" y="2044318"/>
            <a:ext cx="915693" cy="14092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487929" y="1321790"/>
            <a:ext cx="207327" cy="8358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455262" y="3095718"/>
            <a:ext cx="207327" cy="539204"/>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199184" y="3498855"/>
            <a:ext cx="469845" cy="456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290465" y="4512141"/>
            <a:ext cx="603168" cy="94687"/>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5622405" y="1049852"/>
            <a:ext cx="2542457" cy="276999"/>
          </a:xfrm>
          <a:prstGeom prst="rect">
            <a:avLst/>
          </a:prstGeom>
        </p:spPr>
        <p:txBody>
          <a:bodyPr wrap="square">
            <a:spAutoFit/>
          </a:bodyPr>
          <a:lstStyle/>
          <a:p>
            <a:r>
              <a:rPr lang="en-US" sz="1200" dirty="0" smtClean="0"/>
              <a:t>Upgrade/New Packages</a:t>
            </a:r>
            <a:endParaRPr lang="en-US" sz="1200" dirty="0"/>
          </a:p>
        </p:txBody>
      </p:sp>
      <p:sp>
        <p:nvSpPr>
          <p:cNvPr id="54" name="Rectangle 53"/>
          <p:cNvSpPr/>
          <p:nvPr/>
        </p:nvSpPr>
        <p:spPr>
          <a:xfrm>
            <a:off x="6389907" y="3931958"/>
            <a:ext cx="1095172" cy="276999"/>
          </a:xfrm>
          <a:prstGeom prst="rect">
            <a:avLst/>
          </a:prstGeom>
        </p:spPr>
        <p:txBody>
          <a:bodyPr wrap="none">
            <a:spAutoFit/>
          </a:bodyPr>
          <a:lstStyle/>
          <a:p>
            <a:r>
              <a:rPr lang="en-US" sz="1200" dirty="0" smtClean="0"/>
              <a:t>Bioinformatics</a:t>
            </a:r>
            <a:endParaRPr lang="en-US" sz="1200" dirty="0"/>
          </a:p>
        </p:txBody>
      </p:sp>
      <p:sp>
        <p:nvSpPr>
          <p:cNvPr id="55" name="Rectangle 54"/>
          <p:cNvSpPr/>
          <p:nvPr/>
        </p:nvSpPr>
        <p:spPr>
          <a:xfrm>
            <a:off x="6337403" y="4555206"/>
            <a:ext cx="1415772" cy="276999"/>
          </a:xfrm>
          <a:prstGeom prst="rect">
            <a:avLst/>
          </a:prstGeom>
        </p:spPr>
        <p:txBody>
          <a:bodyPr wrap="none">
            <a:spAutoFit/>
          </a:bodyPr>
          <a:lstStyle/>
          <a:p>
            <a:r>
              <a:rPr lang="en-US" sz="1200" dirty="0" smtClean="0"/>
              <a:t>Vaccine Informatics</a:t>
            </a:r>
          </a:p>
        </p:txBody>
      </p:sp>
      <p:sp>
        <p:nvSpPr>
          <p:cNvPr id="56" name="Rectangle 55"/>
          <p:cNvSpPr/>
          <p:nvPr/>
        </p:nvSpPr>
        <p:spPr>
          <a:xfrm>
            <a:off x="6117689" y="4890675"/>
            <a:ext cx="1236236" cy="276999"/>
          </a:xfrm>
          <a:prstGeom prst="rect">
            <a:avLst/>
          </a:prstGeom>
        </p:spPr>
        <p:txBody>
          <a:bodyPr wrap="none">
            <a:spAutoFit/>
          </a:bodyPr>
          <a:lstStyle/>
          <a:p>
            <a:r>
              <a:rPr lang="en-US" sz="1200" dirty="0" smtClean="0"/>
              <a:t>Drug Informatics</a:t>
            </a:r>
          </a:p>
        </p:txBody>
      </p:sp>
      <p:sp>
        <p:nvSpPr>
          <p:cNvPr id="57" name="Rectangle 56"/>
          <p:cNvSpPr/>
          <p:nvPr/>
        </p:nvSpPr>
        <p:spPr>
          <a:xfrm>
            <a:off x="4524371" y="5313885"/>
            <a:ext cx="1210588" cy="276999"/>
          </a:xfrm>
          <a:prstGeom prst="rect">
            <a:avLst/>
          </a:prstGeom>
        </p:spPr>
        <p:txBody>
          <a:bodyPr wrap="none">
            <a:spAutoFit/>
          </a:bodyPr>
          <a:lstStyle/>
          <a:p>
            <a:r>
              <a:rPr lang="en-US" sz="1200" dirty="0" smtClean="0"/>
              <a:t>Bio therapeutics</a:t>
            </a:r>
            <a:endParaRPr lang="en-US" sz="1200" dirty="0"/>
          </a:p>
        </p:txBody>
      </p:sp>
      <p:sp>
        <p:nvSpPr>
          <p:cNvPr id="58" name="Rectangle 57"/>
          <p:cNvSpPr/>
          <p:nvPr/>
        </p:nvSpPr>
        <p:spPr>
          <a:xfrm>
            <a:off x="3825738" y="4693705"/>
            <a:ext cx="1468371" cy="276999"/>
          </a:xfrm>
          <a:prstGeom prst="rect">
            <a:avLst/>
          </a:prstGeom>
        </p:spPr>
        <p:txBody>
          <a:bodyPr wrap="none">
            <a:spAutoFit/>
          </a:bodyPr>
          <a:lstStyle/>
          <a:p>
            <a:r>
              <a:rPr lang="en-US" sz="1200" dirty="0" smtClean="0"/>
              <a:t>Analysis of NGS data</a:t>
            </a:r>
          </a:p>
        </p:txBody>
      </p:sp>
      <p:sp>
        <p:nvSpPr>
          <p:cNvPr id="59" name="Rectangle 58"/>
          <p:cNvSpPr/>
          <p:nvPr/>
        </p:nvSpPr>
        <p:spPr>
          <a:xfrm>
            <a:off x="3355005" y="4468328"/>
            <a:ext cx="1552754" cy="276999"/>
          </a:xfrm>
          <a:prstGeom prst="rect">
            <a:avLst/>
          </a:prstGeom>
        </p:spPr>
        <p:txBody>
          <a:bodyPr wrap="none">
            <a:spAutoFit/>
          </a:bodyPr>
          <a:lstStyle/>
          <a:p>
            <a:r>
              <a:rPr lang="en-US" sz="1200" dirty="0" smtClean="0"/>
              <a:t>Education &amp; Research</a:t>
            </a:r>
          </a:p>
        </p:txBody>
      </p:sp>
      <p:sp>
        <p:nvSpPr>
          <p:cNvPr id="60" name="Rectangle 59"/>
          <p:cNvSpPr/>
          <p:nvPr/>
        </p:nvSpPr>
        <p:spPr>
          <a:xfrm>
            <a:off x="4691166" y="4137218"/>
            <a:ext cx="1326004" cy="276999"/>
          </a:xfrm>
          <a:prstGeom prst="rect">
            <a:avLst/>
          </a:prstGeom>
        </p:spPr>
        <p:txBody>
          <a:bodyPr wrap="none">
            <a:spAutoFit/>
          </a:bodyPr>
          <a:lstStyle/>
          <a:p>
            <a:r>
              <a:rPr lang="en-US" sz="1200" dirty="0" smtClean="0"/>
              <a:t>GPSR Basic Scripts</a:t>
            </a:r>
            <a:endParaRPr lang="en-US" sz="1200" dirty="0"/>
          </a:p>
        </p:txBody>
      </p:sp>
      <p:sp>
        <p:nvSpPr>
          <p:cNvPr id="62" name="Rectangle 61"/>
          <p:cNvSpPr/>
          <p:nvPr/>
        </p:nvSpPr>
        <p:spPr>
          <a:xfrm>
            <a:off x="2351005" y="2802120"/>
            <a:ext cx="1685077" cy="276999"/>
          </a:xfrm>
          <a:prstGeom prst="rect">
            <a:avLst/>
          </a:prstGeom>
        </p:spPr>
        <p:txBody>
          <a:bodyPr wrap="none">
            <a:spAutoFit/>
          </a:bodyPr>
          <a:lstStyle/>
          <a:p>
            <a:pPr algn="r"/>
            <a:r>
              <a:rPr lang="en-US" sz="1200" dirty="0" smtClean="0"/>
              <a:t>Platform for Developers</a:t>
            </a:r>
            <a:endParaRPr lang="en-US" sz="1200" dirty="0"/>
          </a:p>
        </p:txBody>
      </p:sp>
      <p:sp>
        <p:nvSpPr>
          <p:cNvPr id="63" name="Rectangle 62"/>
          <p:cNvSpPr/>
          <p:nvPr/>
        </p:nvSpPr>
        <p:spPr>
          <a:xfrm>
            <a:off x="1940200" y="3046231"/>
            <a:ext cx="1326004" cy="276999"/>
          </a:xfrm>
          <a:prstGeom prst="rect">
            <a:avLst/>
          </a:prstGeom>
        </p:spPr>
        <p:txBody>
          <a:bodyPr wrap="none">
            <a:spAutoFit/>
          </a:bodyPr>
          <a:lstStyle/>
          <a:p>
            <a:pPr algn="r"/>
            <a:r>
              <a:rPr lang="en-US" sz="1200" dirty="0" smtClean="0"/>
              <a:t>Linux for Students</a:t>
            </a:r>
            <a:endParaRPr lang="en-US" sz="1200" dirty="0"/>
          </a:p>
        </p:txBody>
      </p:sp>
      <p:sp>
        <p:nvSpPr>
          <p:cNvPr id="64" name="Rectangle 63"/>
          <p:cNvSpPr/>
          <p:nvPr/>
        </p:nvSpPr>
        <p:spPr>
          <a:xfrm>
            <a:off x="2382201" y="3253981"/>
            <a:ext cx="3390475" cy="276999"/>
          </a:xfrm>
          <a:prstGeom prst="rect">
            <a:avLst/>
          </a:prstGeom>
        </p:spPr>
        <p:txBody>
          <a:bodyPr wrap="square">
            <a:spAutoFit/>
          </a:bodyPr>
          <a:lstStyle/>
          <a:p>
            <a:pPr algn="r"/>
            <a:r>
              <a:rPr lang="en-US" sz="1200" dirty="0" smtClean="0"/>
              <a:t>Infrastructure for Developing World</a:t>
            </a:r>
            <a:endParaRPr lang="en-US" sz="1200" dirty="0"/>
          </a:p>
        </p:txBody>
      </p:sp>
      <p:sp>
        <p:nvSpPr>
          <p:cNvPr id="65" name="Rectangle 64"/>
          <p:cNvSpPr/>
          <p:nvPr/>
        </p:nvSpPr>
        <p:spPr>
          <a:xfrm>
            <a:off x="1249508" y="3495804"/>
            <a:ext cx="3205753" cy="646331"/>
          </a:xfrm>
          <a:prstGeom prst="rect">
            <a:avLst/>
          </a:prstGeom>
        </p:spPr>
        <p:txBody>
          <a:bodyPr wrap="square">
            <a:spAutoFit/>
          </a:bodyPr>
          <a:lstStyle/>
          <a:p>
            <a:pPr algn="r"/>
            <a:r>
              <a:rPr lang="en-US" sz="1200" dirty="0" smtClean="0"/>
              <a:t>Promoting Crowdsourcing in </a:t>
            </a:r>
          </a:p>
          <a:p>
            <a:pPr algn="r"/>
            <a:r>
              <a:rPr lang="en-US" sz="1200" dirty="0" smtClean="0"/>
              <a:t>Drug development</a:t>
            </a:r>
          </a:p>
          <a:p>
            <a:pPr algn="r"/>
            <a:endParaRPr lang="en-US" sz="1200" dirty="0"/>
          </a:p>
        </p:txBody>
      </p:sp>
      <p:sp>
        <p:nvSpPr>
          <p:cNvPr id="66" name="Rectangle 65"/>
          <p:cNvSpPr/>
          <p:nvPr/>
        </p:nvSpPr>
        <p:spPr>
          <a:xfrm>
            <a:off x="2961837" y="3828083"/>
            <a:ext cx="1838589" cy="276999"/>
          </a:xfrm>
          <a:prstGeom prst="rect">
            <a:avLst/>
          </a:prstGeom>
        </p:spPr>
        <p:txBody>
          <a:bodyPr wrap="none">
            <a:spAutoFit/>
          </a:bodyPr>
          <a:lstStyle/>
          <a:p>
            <a:r>
              <a:rPr lang="en-US" sz="1200" dirty="0" smtClean="0"/>
              <a:t>Network-Based Coloration</a:t>
            </a:r>
            <a:endParaRPr lang="en-US" sz="1200" dirty="0"/>
          </a:p>
        </p:txBody>
      </p:sp>
      <p:sp>
        <p:nvSpPr>
          <p:cNvPr id="67" name="Rectangle 66"/>
          <p:cNvSpPr/>
          <p:nvPr/>
        </p:nvSpPr>
        <p:spPr>
          <a:xfrm>
            <a:off x="550050" y="1114041"/>
            <a:ext cx="1287532" cy="276999"/>
          </a:xfrm>
          <a:prstGeom prst="rect">
            <a:avLst/>
          </a:prstGeom>
        </p:spPr>
        <p:txBody>
          <a:bodyPr wrap="none">
            <a:spAutoFit/>
          </a:bodyPr>
          <a:lstStyle/>
          <a:p>
            <a:r>
              <a:rPr lang="en-US" sz="1200" dirty="0" smtClean="0"/>
              <a:t>Installation Guide</a:t>
            </a:r>
          </a:p>
        </p:txBody>
      </p:sp>
      <p:sp>
        <p:nvSpPr>
          <p:cNvPr id="68" name="Rectangle 67"/>
          <p:cNvSpPr/>
          <p:nvPr/>
        </p:nvSpPr>
        <p:spPr>
          <a:xfrm>
            <a:off x="3037181" y="1888955"/>
            <a:ext cx="941283" cy="276999"/>
          </a:xfrm>
          <a:prstGeom prst="rect">
            <a:avLst/>
          </a:prstGeom>
        </p:spPr>
        <p:txBody>
          <a:bodyPr wrap="none">
            <a:spAutoFit/>
          </a:bodyPr>
          <a:lstStyle/>
          <a:p>
            <a:r>
              <a:rPr lang="en-US" sz="1200" dirty="0" smtClean="0"/>
              <a:t>Users Guide</a:t>
            </a:r>
          </a:p>
        </p:txBody>
      </p:sp>
      <p:sp>
        <p:nvSpPr>
          <p:cNvPr id="69" name="Rectangle 68"/>
          <p:cNvSpPr/>
          <p:nvPr/>
        </p:nvSpPr>
        <p:spPr>
          <a:xfrm>
            <a:off x="1848670" y="875917"/>
            <a:ext cx="1629022" cy="276999"/>
          </a:xfrm>
          <a:prstGeom prst="rect">
            <a:avLst/>
          </a:prstGeom>
        </p:spPr>
        <p:txBody>
          <a:bodyPr wrap="none">
            <a:spAutoFit/>
          </a:bodyPr>
          <a:lstStyle/>
          <a:p>
            <a:r>
              <a:rPr lang="en-US" sz="1200" dirty="0" smtClean="0"/>
              <a:t>Drug Discovery manual</a:t>
            </a:r>
          </a:p>
        </p:txBody>
      </p:sp>
      <p:sp>
        <p:nvSpPr>
          <p:cNvPr id="70" name="Rectangle 69"/>
          <p:cNvSpPr/>
          <p:nvPr/>
        </p:nvSpPr>
        <p:spPr>
          <a:xfrm>
            <a:off x="650488" y="1465351"/>
            <a:ext cx="1017676" cy="276999"/>
          </a:xfrm>
          <a:prstGeom prst="rect">
            <a:avLst/>
          </a:prstGeom>
        </p:spPr>
        <p:txBody>
          <a:bodyPr wrap="none">
            <a:spAutoFit/>
          </a:bodyPr>
          <a:lstStyle/>
          <a:p>
            <a:r>
              <a:rPr lang="en-US" sz="1200" dirty="0" smtClean="0"/>
              <a:t>GPSR manual</a:t>
            </a:r>
          </a:p>
        </p:txBody>
      </p:sp>
      <p:sp>
        <p:nvSpPr>
          <p:cNvPr id="71" name="Rectangle 70"/>
          <p:cNvSpPr/>
          <p:nvPr/>
        </p:nvSpPr>
        <p:spPr>
          <a:xfrm>
            <a:off x="161157" y="1803881"/>
            <a:ext cx="1300356" cy="276999"/>
          </a:xfrm>
          <a:prstGeom prst="rect">
            <a:avLst/>
          </a:prstGeom>
        </p:spPr>
        <p:txBody>
          <a:bodyPr wrap="none">
            <a:spAutoFit/>
          </a:bodyPr>
          <a:lstStyle/>
          <a:p>
            <a:r>
              <a:rPr lang="en-US" sz="1200" dirty="0" smtClean="0"/>
              <a:t>Required Package</a:t>
            </a:r>
          </a:p>
        </p:txBody>
      </p:sp>
      <p:sp>
        <p:nvSpPr>
          <p:cNvPr id="72" name="Rectangle 71"/>
          <p:cNvSpPr/>
          <p:nvPr/>
        </p:nvSpPr>
        <p:spPr>
          <a:xfrm>
            <a:off x="1789313" y="2365377"/>
            <a:ext cx="646331" cy="276999"/>
          </a:xfrm>
          <a:prstGeom prst="rect">
            <a:avLst/>
          </a:prstGeom>
        </p:spPr>
        <p:txBody>
          <a:bodyPr wrap="none">
            <a:spAutoFit/>
          </a:bodyPr>
          <a:lstStyle/>
          <a:p>
            <a:r>
              <a:rPr lang="en-US" sz="1200" dirty="0" smtClean="0"/>
              <a:t>License</a:t>
            </a:r>
            <a:endParaRPr lang="en-US" sz="1200" dirty="0"/>
          </a:p>
        </p:txBody>
      </p:sp>
      <p:sp>
        <p:nvSpPr>
          <p:cNvPr id="75" name="Rectangle 74"/>
          <p:cNvSpPr/>
          <p:nvPr/>
        </p:nvSpPr>
        <p:spPr>
          <a:xfrm>
            <a:off x="4678741" y="1683430"/>
            <a:ext cx="1054796" cy="276999"/>
          </a:xfrm>
          <a:prstGeom prst="rect">
            <a:avLst/>
          </a:prstGeom>
        </p:spPr>
        <p:txBody>
          <a:bodyPr wrap="none">
            <a:spAutoFit/>
          </a:bodyPr>
          <a:lstStyle/>
          <a:p>
            <a:r>
              <a:rPr lang="en-US" sz="1200" dirty="0" smtClean="0"/>
              <a:t>Live DVD/USB</a:t>
            </a:r>
          </a:p>
        </p:txBody>
      </p:sp>
      <p:sp>
        <p:nvSpPr>
          <p:cNvPr id="76" name="Rectangle 75"/>
          <p:cNvSpPr/>
          <p:nvPr/>
        </p:nvSpPr>
        <p:spPr>
          <a:xfrm>
            <a:off x="5024363" y="1361476"/>
            <a:ext cx="1138803" cy="276999"/>
          </a:xfrm>
          <a:prstGeom prst="rect">
            <a:avLst/>
          </a:prstGeom>
        </p:spPr>
        <p:txBody>
          <a:bodyPr wrap="none">
            <a:spAutoFit/>
          </a:bodyPr>
          <a:lstStyle/>
          <a:p>
            <a:r>
              <a:rPr lang="en-US" sz="1200" dirty="0" smtClean="0"/>
              <a:t>Full Installation</a:t>
            </a:r>
          </a:p>
        </p:txBody>
      </p:sp>
      <p:sp>
        <p:nvSpPr>
          <p:cNvPr id="77" name="Rectangle 76"/>
          <p:cNvSpPr/>
          <p:nvPr/>
        </p:nvSpPr>
        <p:spPr>
          <a:xfrm>
            <a:off x="7669696" y="1647262"/>
            <a:ext cx="868672" cy="276999"/>
          </a:xfrm>
          <a:prstGeom prst="rect">
            <a:avLst/>
          </a:prstGeom>
        </p:spPr>
        <p:txBody>
          <a:bodyPr wrap="none">
            <a:spAutoFit/>
          </a:bodyPr>
          <a:lstStyle/>
          <a:p>
            <a:r>
              <a:rPr lang="en-US" sz="1200" dirty="0" smtClean="0"/>
              <a:t>Virtual Box</a:t>
            </a:r>
          </a:p>
        </p:txBody>
      </p:sp>
      <p:sp>
        <p:nvSpPr>
          <p:cNvPr id="78" name="Rectangle 77"/>
          <p:cNvSpPr/>
          <p:nvPr/>
        </p:nvSpPr>
        <p:spPr>
          <a:xfrm>
            <a:off x="6811568" y="1440040"/>
            <a:ext cx="1454244" cy="276999"/>
          </a:xfrm>
          <a:prstGeom prst="rect">
            <a:avLst/>
          </a:prstGeom>
        </p:spPr>
        <p:txBody>
          <a:bodyPr wrap="none">
            <a:spAutoFit/>
          </a:bodyPr>
          <a:lstStyle/>
          <a:p>
            <a:r>
              <a:rPr lang="en-US" sz="1200" dirty="0" smtClean="0"/>
              <a:t>On existing machine</a:t>
            </a:r>
          </a:p>
        </p:txBody>
      </p:sp>
      <p:sp>
        <p:nvSpPr>
          <p:cNvPr id="79" name="Rectangle 78"/>
          <p:cNvSpPr/>
          <p:nvPr/>
        </p:nvSpPr>
        <p:spPr>
          <a:xfrm>
            <a:off x="6389907" y="2138190"/>
            <a:ext cx="1415772" cy="276999"/>
          </a:xfrm>
          <a:prstGeom prst="rect">
            <a:avLst/>
          </a:prstGeom>
        </p:spPr>
        <p:txBody>
          <a:bodyPr wrap="none">
            <a:spAutoFit/>
          </a:bodyPr>
          <a:lstStyle/>
          <a:p>
            <a:r>
              <a:rPr lang="en-US" sz="1200" dirty="0" smtClean="0"/>
              <a:t>Package Repository</a:t>
            </a:r>
          </a:p>
        </p:txBody>
      </p:sp>
      <p:cxnSp>
        <p:nvCxnSpPr>
          <p:cNvPr id="80" name="Straight Connector 79"/>
          <p:cNvCxnSpPr/>
          <p:nvPr/>
        </p:nvCxnSpPr>
        <p:spPr>
          <a:xfrm flipH="1">
            <a:off x="6686308" y="1286759"/>
            <a:ext cx="69107" cy="314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6459171" y="1465351"/>
            <a:ext cx="209859" cy="133635"/>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337403" y="1833082"/>
            <a:ext cx="432759" cy="176446"/>
          </a:xfrm>
          <a:prstGeom prst="line">
            <a:avLst/>
          </a:prstGeom>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174135" y="3303929"/>
            <a:ext cx="8700472" cy="4708980"/>
          </a:xfrm>
          <a:prstGeom prst="rect">
            <a:avLst/>
          </a:prstGeom>
        </p:spPr>
        <p:txBody>
          <a:bodyPr wrap="square">
            <a:spAutoFit/>
          </a:bodyPr>
          <a:lstStyle/>
          <a:p>
            <a:r>
              <a:rPr lang="en-US" sz="1200" dirty="0" smtClean="0">
                <a:solidFill>
                  <a:srgbClr val="0000FF"/>
                </a:solidFill>
              </a:rPr>
              <a:t>Open Source Drug </a:t>
            </a:r>
          </a:p>
          <a:p>
            <a:r>
              <a:rPr lang="en-US" sz="1200" dirty="0" smtClean="0">
                <a:solidFill>
                  <a:srgbClr val="0000FF"/>
                </a:solidFill>
              </a:rPr>
              <a:t>Discovery (OSDD), a </a:t>
            </a:r>
          </a:p>
          <a:p>
            <a:r>
              <a:rPr lang="en-US" sz="1200" dirty="0" smtClean="0">
                <a:solidFill>
                  <a:srgbClr val="0000FF"/>
                </a:solidFill>
              </a:rPr>
              <a:t>mission to provide </a:t>
            </a:r>
          </a:p>
          <a:p>
            <a:r>
              <a:rPr lang="en-US" sz="1200" dirty="0" smtClean="0">
                <a:solidFill>
                  <a:srgbClr val="0000FF"/>
                </a:solidFill>
              </a:rPr>
              <a:t>affordable drugs for </a:t>
            </a:r>
          </a:p>
          <a:p>
            <a:r>
              <a:rPr lang="en-US" sz="1200" dirty="0" smtClean="0">
                <a:solidFill>
                  <a:srgbClr val="0000FF"/>
                </a:solidFill>
              </a:rPr>
              <a:t>poors, is in the process</a:t>
            </a:r>
          </a:p>
          <a:p>
            <a:r>
              <a:rPr lang="en-US" sz="1200" dirty="0" smtClean="0">
                <a:solidFill>
                  <a:srgbClr val="0000FF"/>
                </a:solidFill>
              </a:rPr>
              <a:t> of creating an in silico</a:t>
            </a:r>
          </a:p>
          <a:p>
            <a:r>
              <a:rPr lang="en-US" sz="1200" dirty="0" smtClean="0">
                <a:solidFill>
                  <a:srgbClr val="0000FF"/>
                </a:solidFill>
              </a:rPr>
              <a:t> platform for designing, </a:t>
            </a:r>
          </a:p>
          <a:p>
            <a:r>
              <a:rPr lang="en-US" sz="1200" dirty="0" smtClean="0">
                <a:solidFill>
                  <a:srgbClr val="0000FF"/>
                </a:solidFill>
              </a:rPr>
              <a:t>discovering and simulating </a:t>
            </a:r>
          </a:p>
          <a:p>
            <a:r>
              <a:rPr lang="en-US" sz="1200" dirty="0" smtClean="0">
                <a:solidFill>
                  <a:srgbClr val="0000FF"/>
                </a:solidFill>
              </a:rPr>
              <a:t>drugs. OSDD have initiate</a:t>
            </a:r>
          </a:p>
          <a:p>
            <a:r>
              <a:rPr lang="en-US" sz="1200" dirty="0" smtClean="0">
                <a:solidFill>
                  <a:srgbClr val="0000FF"/>
                </a:solidFill>
              </a:rPr>
              <a:t> number of projects to </a:t>
            </a:r>
          </a:p>
          <a:p>
            <a:r>
              <a:rPr lang="en-US" sz="1200" dirty="0" smtClean="0">
                <a:solidFill>
                  <a:srgbClr val="0000FF"/>
                </a:solidFill>
              </a:rPr>
              <a:t>Support In silico drug </a:t>
            </a:r>
          </a:p>
          <a:p>
            <a:r>
              <a:rPr lang="en-US" sz="1200" dirty="0" smtClean="0">
                <a:solidFill>
                  <a:srgbClr val="0000FF"/>
                </a:solidFill>
              </a:rPr>
              <a:t>discovery, including</a:t>
            </a:r>
          </a:p>
          <a:p>
            <a:r>
              <a:rPr lang="en-US" sz="1200" dirty="0" smtClean="0">
                <a:solidFill>
                  <a:srgbClr val="0000FF"/>
                </a:solidFill>
              </a:rPr>
              <a:t> OSDDlinux and computational </a:t>
            </a:r>
          </a:p>
          <a:p>
            <a:r>
              <a:rPr lang="en-US" sz="1200" dirty="0" smtClean="0">
                <a:solidFill>
                  <a:srgbClr val="0000FF"/>
                </a:solidFill>
              </a:rPr>
              <a:t>resources for drug discovery</a:t>
            </a:r>
          </a:p>
          <a:p>
            <a:r>
              <a:rPr lang="en-US" sz="1200" dirty="0" smtClean="0">
                <a:solidFill>
                  <a:srgbClr val="0000FF"/>
                </a:solidFill>
              </a:rPr>
              <a:t> (CRDD). OSDDlinux is a customized</a:t>
            </a:r>
          </a:p>
          <a:p>
            <a:r>
              <a:rPr lang="en-US" sz="1200" dirty="0" smtClean="0">
                <a:solidFill>
                  <a:srgbClr val="0000FF"/>
                </a:solidFill>
              </a:rPr>
              <a:t> linux operating system for drug </a:t>
            </a:r>
          </a:p>
          <a:p>
            <a:r>
              <a:rPr lang="en-US" sz="1200" dirty="0" smtClean="0">
                <a:solidFill>
                  <a:srgbClr val="0000FF"/>
                </a:solidFill>
              </a:rPr>
              <a:t>discovery that integrates </a:t>
            </a:r>
          </a:p>
          <a:p>
            <a:r>
              <a:rPr lang="en-US" sz="1200" dirty="0" smtClean="0">
                <a:solidFill>
                  <a:srgbClr val="0000FF"/>
                </a:solidFill>
              </a:rPr>
              <a:t>open source software, libraries,</a:t>
            </a:r>
          </a:p>
          <a:p>
            <a:r>
              <a:rPr lang="en-US" sz="1200" dirty="0" smtClean="0">
                <a:solidFill>
                  <a:srgbClr val="0000FF"/>
                </a:solidFill>
              </a:rPr>
              <a:t> workflows and web services in linux</a:t>
            </a:r>
          </a:p>
          <a:p>
            <a:r>
              <a:rPr lang="en-US" sz="1200" dirty="0" smtClean="0">
                <a:solidFill>
                  <a:srgbClr val="0000FF"/>
                </a:solidFill>
              </a:rPr>
              <a:t> for creating environment for drug discovery. First time an attempt has been made to customize linux to provide service to community working in the field of drug discovery. OSDDlinux may bring down the cost of drug discovery as well as it may increase speed of drug discovery. This open source operating system will allow students, academicians &amp; researchers to contribute towards drug discovery/design. </a:t>
            </a:r>
          </a:p>
          <a:p>
            <a:endParaRPr lang="en-US" sz="1200" dirty="0" smtClean="0">
              <a:solidFill>
                <a:srgbClr val="0000FF"/>
              </a:solidFill>
            </a:endParaRPr>
          </a:p>
          <a:p>
            <a:endParaRPr lang="en-US" sz="1200" dirty="0">
              <a:solidFill>
                <a:srgbClr val="0000FF"/>
              </a:solidFill>
            </a:endParaRPr>
          </a:p>
        </p:txBody>
      </p:sp>
      <p:sp>
        <p:nvSpPr>
          <p:cNvPr id="92" name="Frame 91"/>
          <p:cNvSpPr/>
          <p:nvPr/>
        </p:nvSpPr>
        <p:spPr>
          <a:xfrm>
            <a:off x="40216" y="19437"/>
            <a:ext cx="9069229" cy="6816227"/>
          </a:xfrm>
          <a:prstGeom prst="frame">
            <a:avLst>
              <a:gd name="adj1" fmla="val 1141"/>
            </a:avLst>
          </a:prstGeom>
          <a:solidFill>
            <a:schemeClr val="accent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pic>
        <p:nvPicPr>
          <p:cNvPr id="93" name="Picture 92" descr="OSDD.jpg"/>
          <p:cNvPicPr>
            <a:picLocks noChangeAspect="1"/>
          </p:cNvPicPr>
          <p:nvPr/>
        </p:nvPicPr>
        <p:blipFill rotWithShape="1">
          <a:blip r:embed="rId2">
            <a:alphaModFix amt="54000"/>
            <a:extLst>
              <a:ext uri="{28A0092B-C50C-407E-A947-70E740481C1C}">
                <a14:useLocalDpi xmlns:a14="http://schemas.microsoft.com/office/drawing/2010/main" val="0"/>
              </a:ext>
            </a:extLst>
          </a:blip>
          <a:srcRect l="13360" t="12174" r="17465" b="37070"/>
          <a:stretch/>
        </p:blipFill>
        <p:spPr>
          <a:xfrm>
            <a:off x="7677002" y="87472"/>
            <a:ext cx="1130321" cy="622019"/>
          </a:xfrm>
          <a:prstGeom prst="rect">
            <a:avLst/>
          </a:prstGeom>
        </p:spPr>
      </p:pic>
      <p:pic>
        <p:nvPicPr>
          <p:cNvPr id="96" name="Picture 95" descr="csi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203" y="129613"/>
            <a:ext cx="1005440" cy="579878"/>
          </a:xfrm>
          <a:prstGeom prst="rect">
            <a:avLst/>
          </a:prstGeom>
        </p:spPr>
      </p:pic>
      <p:pic>
        <p:nvPicPr>
          <p:cNvPr id="97" name="Picture 96" descr="osdd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655" y="148987"/>
            <a:ext cx="1055451" cy="560504"/>
          </a:xfrm>
          <a:prstGeom prst="rect">
            <a:avLst/>
          </a:prstGeom>
        </p:spPr>
      </p:pic>
      <p:pic>
        <p:nvPicPr>
          <p:cNvPr id="98" name="Picture 97" descr="images (6).jpeg"/>
          <p:cNvPicPr>
            <a:picLocks noChangeAspect="1"/>
          </p:cNvPicPr>
          <p:nvPr/>
        </p:nvPicPr>
        <p:blipFill>
          <a:blip r:embed="rId5">
            <a:alphaModFix amt="39000"/>
            <a:extLst>
              <a:ext uri="{28A0092B-C50C-407E-A947-70E740481C1C}">
                <a14:useLocalDpi xmlns:a14="http://schemas.microsoft.com/office/drawing/2010/main" val="0"/>
              </a:ext>
            </a:extLst>
          </a:blip>
          <a:stretch>
            <a:fillRect/>
          </a:stretch>
        </p:blipFill>
        <p:spPr>
          <a:xfrm>
            <a:off x="161157" y="4718779"/>
            <a:ext cx="3664580" cy="1910929"/>
          </a:xfrm>
          <a:prstGeom prst="rect">
            <a:avLst/>
          </a:prstGeom>
        </p:spPr>
      </p:pic>
    </p:spTree>
    <p:extLst>
      <p:ext uri="{BB962C8B-B14F-4D97-AF65-F5344CB8AC3E}">
        <p14:creationId xmlns:p14="http://schemas.microsoft.com/office/powerpoint/2010/main" val="28285172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9-06 at 11.4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146312"/>
          </a:xfrm>
          <a:prstGeom prst="rect">
            <a:avLst/>
          </a:prstGeom>
        </p:spPr>
      </p:pic>
      <p:sp>
        <p:nvSpPr>
          <p:cNvPr id="10" name="Rounded Rectangle 9"/>
          <p:cNvSpPr/>
          <p:nvPr/>
        </p:nvSpPr>
        <p:spPr>
          <a:xfrm>
            <a:off x="2245107" y="1396861"/>
            <a:ext cx="6898892" cy="523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3" name="Picture 2" descr="Screen Shot 2013-09-06 at 11.45.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47402"/>
            <a:ext cx="2039840" cy="2508666"/>
          </a:xfrm>
          <a:prstGeom prst="rect">
            <a:avLst/>
          </a:prstGeom>
        </p:spPr>
      </p:pic>
      <p:pic>
        <p:nvPicPr>
          <p:cNvPr id="6" name="Picture 5" descr="Screen Shot 2013-09-06 at 11.48.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248" y="4247403"/>
            <a:ext cx="2408752" cy="2342578"/>
          </a:xfrm>
          <a:prstGeom prst="rect">
            <a:avLst/>
          </a:prstGeom>
        </p:spPr>
      </p:pic>
      <p:pic>
        <p:nvPicPr>
          <p:cNvPr id="7" name="Picture 6" descr="Screen Shot 2013-09-06 at 11.48.2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9842" y="4247403"/>
            <a:ext cx="2317903" cy="2241488"/>
          </a:xfrm>
          <a:prstGeom prst="rect">
            <a:avLst/>
          </a:prstGeom>
        </p:spPr>
      </p:pic>
      <p:pic>
        <p:nvPicPr>
          <p:cNvPr id="8" name="Picture 7" descr="Screen Shot 2013-09-06 at 11.48.4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7743" y="4247402"/>
            <a:ext cx="2324100" cy="1562100"/>
          </a:xfrm>
          <a:prstGeom prst="rect">
            <a:avLst/>
          </a:prstGeom>
        </p:spPr>
      </p:pic>
      <p:sp>
        <p:nvSpPr>
          <p:cNvPr id="9" name="TextBox 8"/>
          <p:cNvSpPr txBox="1"/>
          <p:nvPr/>
        </p:nvSpPr>
        <p:spPr>
          <a:xfrm>
            <a:off x="2245109" y="1439416"/>
            <a:ext cx="6770601" cy="523220"/>
          </a:xfrm>
          <a:prstGeom prst="rect">
            <a:avLst/>
          </a:prstGeom>
          <a:noFill/>
        </p:spPr>
        <p:txBody>
          <a:bodyPr wrap="square" rtlCol="0">
            <a:spAutoFit/>
          </a:bodyPr>
          <a:lstStyle/>
          <a:p>
            <a:pPr algn="ctr"/>
            <a:r>
              <a:rPr lang="en-US" sz="2800" b="1" dirty="0" smtClean="0">
                <a:latin typeface="Arial"/>
                <a:cs typeface="Arial"/>
              </a:rPr>
              <a:t>http://</a:t>
            </a:r>
            <a:r>
              <a:rPr lang="en-US" sz="2800" b="1" dirty="0" err="1" smtClean="0">
                <a:latin typeface="Arial"/>
                <a:cs typeface="Arial"/>
              </a:rPr>
              <a:t>osddlinux.osdd.net</a:t>
            </a:r>
            <a:r>
              <a:rPr lang="en-US" sz="2800" b="1" dirty="0" smtClean="0">
                <a:latin typeface="Arial"/>
                <a:cs typeface="Arial"/>
              </a:rPr>
              <a:t>/</a:t>
            </a:r>
            <a:endParaRPr lang="en-US" sz="2800" b="1" dirty="0">
              <a:latin typeface="Arial"/>
              <a:cs typeface="Arial"/>
            </a:endParaRPr>
          </a:p>
        </p:txBody>
      </p:sp>
      <p:pic>
        <p:nvPicPr>
          <p:cNvPr id="12" name="Picture 11" descr="Screen Shot 2013-09-07 at 12.02.52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5108" y="1962636"/>
            <a:ext cx="6607029" cy="2088674"/>
          </a:xfrm>
          <a:prstGeom prst="rect">
            <a:avLst/>
          </a:prstGeom>
        </p:spPr>
      </p:pic>
    </p:spTree>
    <p:extLst>
      <p:ext uri="{BB962C8B-B14F-4D97-AF65-F5344CB8AC3E}">
        <p14:creationId xmlns:p14="http://schemas.microsoft.com/office/powerpoint/2010/main" val="15995218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 y="0"/>
            <a:ext cx="9143999" cy="6749442"/>
            <a:chOff x="0" y="0"/>
            <a:chExt cx="9143999" cy="6749442"/>
          </a:xfrm>
        </p:grpSpPr>
        <p:grpSp>
          <p:nvGrpSpPr>
            <p:cNvPr id="34" name="Group 33"/>
            <p:cNvGrpSpPr/>
            <p:nvPr/>
          </p:nvGrpSpPr>
          <p:grpSpPr>
            <a:xfrm>
              <a:off x="1701381" y="1366745"/>
              <a:ext cx="5718159" cy="3752595"/>
              <a:chOff x="1810861" y="886381"/>
              <a:chExt cx="5718159" cy="4342449"/>
            </a:xfrm>
          </p:grpSpPr>
          <p:sp>
            <p:nvSpPr>
              <p:cNvPr id="5" name="Oval 4"/>
              <p:cNvSpPr/>
              <p:nvPr/>
            </p:nvSpPr>
            <p:spPr>
              <a:xfrm>
                <a:off x="1853098" y="918397"/>
                <a:ext cx="5675922" cy="4289086"/>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Chord 5"/>
              <p:cNvSpPr/>
              <p:nvPr/>
            </p:nvSpPr>
            <p:spPr>
              <a:xfrm>
                <a:off x="2102558" y="2582592"/>
                <a:ext cx="5176353" cy="2646238"/>
              </a:xfrm>
              <a:prstGeom prst="chord">
                <a:avLst>
                  <a:gd name="adj1" fmla="val 21554198"/>
                  <a:gd name="adj2" fmla="val 107989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Chord 6"/>
              <p:cNvSpPr/>
              <p:nvPr/>
            </p:nvSpPr>
            <p:spPr>
              <a:xfrm rot="10800000">
                <a:off x="2055865" y="886381"/>
                <a:ext cx="5236695" cy="2646238"/>
              </a:xfrm>
              <a:prstGeom prst="chord">
                <a:avLst>
                  <a:gd name="adj1" fmla="val 21554198"/>
                  <a:gd name="adj2" fmla="val 10798953"/>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Chord 7"/>
              <p:cNvSpPr/>
              <p:nvPr/>
            </p:nvSpPr>
            <p:spPr>
              <a:xfrm>
                <a:off x="2059866" y="2561248"/>
                <a:ext cx="5261737" cy="2646238"/>
              </a:xfrm>
              <a:prstGeom prst="chord">
                <a:avLst>
                  <a:gd name="adj1" fmla="val 21554198"/>
                  <a:gd name="adj2" fmla="val 10798953"/>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2269325" y="1163791"/>
                <a:ext cx="4870843" cy="890386"/>
              </a:xfrm>
              <a:prstGeom prst="rect">
                <a:avLst/>
              </a:prstGeom>
              <a:noFill/>
            </p:spPr>
            <p:txBody>
              <a:bodyPr wrap="square" lIns="91440" tIns="45720" rIns="91440" bIns="45720">
                <a:spAutoFit/>
              </a:bodyPr>
              <a:lstStyle/>
              <a:p>
                <a:pPr algn="ctr"/>
                <a:r>
                  <a:rPr lang="en-US" sz="4400" b="1" cap="all" dirty="0">
                    <a:ln w="9000" cmpd="sng">
                      <a:solidFill>
                        <a:srgbClr val="8064A2">
                          <a:shade val="50000"/>
                          <a:satMod val="120000"/>
                        </a:srgbClr>
                      </a:solidFill>
                      <a:prstDash val="solid"/>
                    </a:ln>
                    <a:solidFill>
                      <a:prstClr val="white">
                        <a:lumMod val="75000"/>
                      </a:prstClr>
                    </a:solidFill>
                    <a:effectLst>
                      <a:reflection blurRad="12700" stA="28000" endPos="45000" dist="1000" dir="5400000" sy="-100000" algn="bl" rotWithShape="0"/>
                    </a:effectLst>
                    <a:latin typeface="Calibri"/>
                  </a:rPr>
                  <a:t>Bioinformatics</a:t>
                </a:r>
              </a:p>
            </p:txBody>
          </p:sp>
          <p:sp>
            <p:nvSpPr>
              <p:cNvPr id="15" name="Rectangle 14"/>
              <p:cNvSpPr/>
              <p:nvPr/>
            </p:nvSpPr>
            <p:spPr>
              <a:xfrm>
                <a:off x="2219581" y="3778396"/>
                <a:ext cx="4918308" cy="890386"/>
              </a:xfrm>
              <a:prstGeom prst="rect">
                <a:avLst/>
              </a:prstGeom>
              <a:noFill/>
            </p:spPr>
            <p:txBody>
              <a:bodyPr wrap="none" lIns="91440" tIns="45720" rIns="91440" bIns="45720">
                <a:spAutoFit/>
              </a:bodyPr>
              <a:lstStyle/>
              <a:p>
                <a:pPr algn="ctr"/>
                <a:r>
                  <a:rPr lang="en-US" sz="4400" b="1" cap="all" dirty="0" err="1">
                    <a:ln w="9000" cmpd="sng">
                      <a:solidFill>
                        <a:srgbClr val="8064A2">
                          <a:shade val="50000"/>
                          <a:satMod val="120000"/>
                        </a:srgbClr>
                      </a:solidFill>
                      <a:prstDash val="solid"/>
                    </a:ln>
                    <a:solidFill>
                      <a:srgbClr val="F79646">
                        <a:lumMod val="75000"/>
                      </a:srgbClr>
                    </a:solidFill>
                    <a:effectLst>
                      <a:reflection blurRad="12700" stA="28000" endPos="45000" dist="1000" dir="5400000" sy="-100000" algn="bl" rotWithShape="0"/>
                    </a:effectLst>
                    <a:latin typeface="Calibri"/>
                  </a:rPr>
                  <a:t>ChemInformatics</a:t>
                </a:r>
                <a:endParaRPr lang="en-US" sz="4400" b="1" cap="all" dirty="0">
                  <a:ln w="9000" cmpd="sng">
                    <a:solidFill>
                      <a:srgbClr val="8064A2">
                        <a:shade val="50000"/>
                        <a:satMod val="120000"/>
                      </a:srgbClr>
                    </a:solidFill>
                    <a:prstDash val="solid"/>
                  </a:ln>
                  <a:solidFill>
                    <a:srgbClr val="F79646">
                      <a:lumMod val="75000"/>
                    </a:srgbClr>
                  </a:solidFill>
                  <a:effectLst>
                    <a:reflection blurRad="12700" stA="28000" endPos="45000" dist="1000" dir="5400000" sy="-100000" algn="bl" rotWithShape="0"/>
                  </a:effectLst>
                  <a:latin typeface="Calibri"/>
                </a:endParaRPr>
              </a:p>
            </p:txBody>
          </p:sp>
          <p:sp>
            <p:nvSpPr>
              <p:cNvPr id="16" name="Rectangle 15"/>
              <p:cNvSpPr/>
              <p:nvPr/>
            </p:nvSpPr>
            <p:spPr>
              <a:xfrm>
                <a:off x="1810861" y="2572471"/>
                <a:ext cx="5693060" cy="890386"/>
              </a:xfrm>
              <a:prstGeom prst="rect">
                <a:avLst/>
              </a:prstGeom>
              <a:noFill/>
            </p:spPr>
            <p:txBody>
              <a:bodyPr wrap="none" lIns="91440" tIns="45720" rIns="91440" bIns="45720">
                <a:spAutoFit/>
              </a:bodyPr>
              <a:lstStyle/>
              <a:p>
                <a:pPr algn="ctr"/>
                <a:r>
                  <a:rPr lang="en-US" sz="4400" b="1" cap="all" dirty="0">
                    <a:ln w="9000" cmpd="sng">
                      <a:solidFill>
                        <a:srgbClr val="8064A2">
                          <a:shade val="50000"/>
                          <a:satMod val="120000"/>
                        </a:srgbClr>
                      </a:solidFill>
                      <a:prstDash val="solid"/>
                    </a:ln>
                    <a:solidFill>
                      <a:prstClr val="white">
                        <a:lumMod val="75000"/>
                      </a:prstClr>
                    </a:solidFill>
                    <a:effectLst>
                      <a:reflection blurRad="12700" stA="28000" endPos="45000" dist="1000" dir="5400000" sy="-100000" algn="bl" rotWithShape="0"/>
                    </a:effectLst>
                    <a:latin typeface="Calibri"/>
                  </a:rPr>
                  <a:t>VACCINE Informatics</a:t>
                </a:r>
              </a:p>
            </p:txBody>
          </p:sp>
        </p:grpSp>
        <p:sp>
          <p:nvSpPr>
            <p:cNvPr id="35" name="Rectangle 34"/>
            <p:cNvSpPr/>
            <p:nvPr/>
          </p:nvSpPr>
          <p:spPr>
            <a:xfrm>
              <a:off x="0" y="0"/>
              <a:ext cx="9143999" cy="92333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OSDDLINUX</a:t>
              </a:r>
            </a:p>
          </p:txBody>
        </p:sp>
        <p:pic>
          <p:nvPicPr>
            <p:cNvPr id="24" name="Picture 23"/>
            <p:cNvPicPr>
              <a:picLocks noChangeAspect="1"/>
            </p:cNvPicPr>
            <p:nvPr/>
          </p:nvPicPr>
          <p:blipFill rotWithShape="1">
            <a:blip r:embed="rId2"/>
            <a:srcRect b="17343"/>
            <a:stretch/>
          </p:blipFill>
          <p:spPr>
            <a:xfrm>
              <a:off x="7929336" y="21345"/>
              <a:ext cx="1214663" cy="886380"/>
            </a:xfrm>
            <a:prstGeom prst="rect">
              <a:avLst/>
            </a:prstGeom>
          </p:spPr>
        </p:pic>
        <p:pic>
          <p:nvPicPr>
            <p:cNvPr id="21" name="Picture 20"/>
            <p:cNvPicPr>
              <a:picLocks noChangeAspect="1"/>
            </p:cNvPicPr>
            <p:nvPr/>
          </p:nvPicPr>
          <p:blipFill>
            <a:blip r:embed="rId3"/>
            <a:stretch>
              <a:fillRect/>
            </a:stretch>
          </p:blipFill>
          <p:spPr>
            <a:xfrm>
              <a:off x="23611" y="21344"/>
              <a:ext cx="877050" cy="886381"/>
            </a:xfrm>
            <a:prstGeom prst="rect">
              <a:avLst/>
            </a:prstGeom>
          </p:spPr>
        </p:pic>
        <p:grpSp>
          <p:nvGrpSpPr>
            <p:cNvPr id="48" name="Group 47"/>
            <p:cNvGrpSpPr/>
            <p:nvPr/>
          </p:nvGrpSpPr>
          <p:grpSpPr>
            <a:xfrm>
              <a:off x="7503920" y="1563827"/>
              <a:ext cx="1577320" cy="1572413"/>
              <a:chOff x="7503920" y="1563827"/>
              <a:chExt cx="1577320" cy="1572413"/>
            </a:xfrm>
          </p:grpSpPr>
          <p:sp>
            <p:nvSpPr>
              <p:cNvPr id="27" name="Rounded Rectangle 26"/>
              <p:cNvSpPr/>
              <p:nvPr/>
            </p:nvSpPr>
            <p:spPr>
              <a:xfrm>
                <a:off x="7503920" y="1563827"/>
                <a:ext cx="1577320" cy="11921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9" name="Picture 28"/>
              <p:cNvPicPr>
                <a:picLocks noChangeAspect="1"/>
              </p:cNvPicPr>
              <p:nvPr/>
            </p:nvPicPr>
            <p:blipFill>
              <a:blip r:embed="rId4"/>
              <a:stretch>
                <a:fillRect/>
              </a:stretch>
            </p:blipFill>
            <p:spPr>
              <a:xfrm>
                <a:off x="7707122" y="1651419"/>
                <a:ext cx="1242429" cy="1018765"/>
              </a:xfrm>
              <a:prstGeom prst="rect">
                <a:avLst/>
              </a:prstGeom>
            </p:spPr>
          </p:pic>
          <p:sp>
            <p:nvSpPr>
              <p:cNvPr id="36" name="TextBox 35"/>
              <p:cNvSpPr txBox="1"/>
              <p:nvPr/>
            </p:nvSpPr>
            <p:spPr>
              <a:xfrm>
                <a:off x="7538699" y="2766908"/>
                <a:ext cx="147654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dirty="0">
                    <a:solidFill>
                      <a:prstClr val="white"/>
                    </a:solidFill>
                    <a:latin typeface="Calibri"/>
                  </a:rPr>
                  <a:t>Live CD</a:t>
                </a:r>
              </a:p>
            </p:txBody>
          </p:sp>
        </p:grpSp>
        <p:grpSp>
          <p:nvGrpSpPr>
            <p:cNvPr id="49" name="Group 48"/>
            <p:cNvGrpSpPr/>
            <p:nvPr/>
          </p:nvGrpSpPr>
          <p:grpSpPr>
            <a:xfrm>
              <a:off x="7528615" y="3341912"/>
              <a:ext cx="1577320" cy="1636953"/>
              <a:chOff x="7528615" y="3341912"/>
              <a:chExt cx="1577320" cy="1636953"/>
            </a:xfrm>
          </p:grpSpPr>
          <p:sp>
            <p:nvSpPr>
              <p:cNvPr id="28" name="Rounded Rectangle 27"/>
              <p:cNvSpPr/>
              <p:nvPr/>
            </p:nvSpPr>
            <p:spPr>
              <a:xfrm>
                <a:off x="7528615" y="3341912"/>
                <a:ext cx="1577320" cy="11921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0" name="Picture 29"/>
              <p:cNvPicPr>
                <a:picLocks noChangeAspect="1"/>
              </p:cNvPicPr>
              <p:nvPr/>
            </p:nvPicPr>
            <p:blipFill>
              <a:blip r:embed="rId5"/>
              <a:stretch>
                <a:fillRect/>
              </a:stretch>
            </p:blipFill>
            <p:spPr>
              <a:xfrm>
                <a:off x="7619544" y="3445028"/>
                <a:ext cx="1395695" cy="988371"/>
              </a:xfrm>
              <a:prstGeom prst="rect">
                <a:avLst/>
              </a:prstGeom>
            </p:spPr>
          </p:pic>
          <p:sp>
            <p:nvSpPr>
              <p:cNvPr id="37" name="TextBox 36"/>
              <p:cNvSpPr txBox="1"/>
              <p:nvPr/>
            </p:nvSpPr>
            <p:spPr>
              <a:xfrm>
                <a:off x="7538700" y="4609533"/>
                <a:ext cx="147654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dirty="0">
                    <a:solidFill>
                      <a:prstClr val="white"/>
                    </a:solidFill>
                    <a:latin typeface="Calibri"/>
                  </a:rPr>
                  <a:t>Installation</a:t>
                </a:r>
              </a:p>
            </p:txBody>
          </p:sp>
        </p:grpSp>
        <p:grpSp>
          <p:nvGrpSpPr>
            <p:cNvPr id="50" name="Group 49"/>
            <p:cNvGrpSpPr/>
            <p:nvPr/>
          </p:nvGrpSpPr>
          <p:grpSpPr>
            <a:xfrm>
              <a:off x="221844" y="5301110"/>
              <a:ext cx="8771500" cy="1448332"/>
              <a:chOff x="221844" y="5333958"/>
              <a:chExt cx="8771500" cy="1613869"/>
            </a:xfrm>
          </p:grpSpPr>
          <p:grpSp>
            <p:nvGrpSpPr>
              <p:cNvPr id="38" name="Group 37"/>
              <p:cNvGrpSpPr/>
              <p:nvPr/>
            </p:nvGrpSpPr>
            <p:grpSpPr>
              <a:xfrm>
                <a:off x="221844" y="5333958"/>
                <a:ext cx="8771500" cy="1192132"/>
                <a:chOff x="243740" y="5520091"/>
                <a:chExt cx="8771500" cy="1192132"/>
              </a:xfrm>
            </p:grpSpPr>
            <p:sp>
              <p:nvSpPr>
                <p:cNvPr id="10" name="Rounded Rectangle 9"/>
                <p:cNvSpPr/>
                <p:nvPr/>
              </p:nvSpPr>
              <p:spPr>
                <a:xfrm>
                  <a:off x="243740" y="5520091"/>
                  <a:ext cx="1577320" cy="11921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Rounded Rectangle 10"/>
                <p:cNvSpPr/>
                <p:nvPr/>
              </p:nvSpPr>
              <p:spPr>
                <a:xfrm>
                  <a:off x="2488774" y="5520091"/>
                  <a:ext cx="1577320" cy="11921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ounded Rectangle 11"/>
                <p:cNvSpPr/>
                <p:nvPr/>
              </p:nvSpPr>
              <p:spPr>
                <a:xfrm>
                  <a:off x="5345973" y="5520091"/>
                  <a:ext cx="1577320" cy="11921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Rounded Rectangle 12"/>
                <p:cNvSpPr/>
                <p:nvPr/>
              </p:nvSpPr>
              <p:spPr>
                <a:xfrm>
                  <a:off x="7437920" y="5520091"/>
                  <a:ext cx="1577320" cy="11921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7" name="Picture 16"/>
                <p:cNvPicPr>
                  <a:picLocks noChangeAspect="1"/>
                </p:cNvPicPr>
                <p:nvPr/>
              </p:nvPicPr>
              <p:blipFill>
                <a:blip r:embed="rId6"/>
                <a:stretch>
                  <a:fillRect/>
                </a:stretch>
              </p:blipFill>
              <p:spPr>
                <a:xfrm>
                  <a:off x="352203" y="5574336"/>
                  <a:ext cx="1398149" cy="1095199"/>
                </a:xfrm>
                <a:prstGeom prst="rect">
                  <a:avLst/>
                </a:prstGeom>
              </p:spPr>
            </p:pic>
            <p:pic>
              <p:nvPicPr>
                <p:cNvPr id="18" name="Picture 17"/>
                <p:cNvPicPr>
                  <a:picLocks noChangeAspect="1"/>
                </p:cNvPicPr>
                <p:nvPr/>
              </p:nvPicPr>
              <p:blipFill rotWithShape="1">
                <a:blip r:embed="rId7"/>
                <a:srcRect t="11123" b="5798"/>
                <a:stretch/>
              </p:blipFill>
              <p:spPr>
                <a:xfrm>
                  <a:off x="2600792" y="5688099"/>
                  <a:ext cx="1294812" cy="917404"/>
                </a:xfrm>
                <a:prstGeom prst="rect">
                  <a:avLst/>
                </a:prstGeom>
              </p:spPr>
            </p:pic>
            <p:pic>
              <p:nvPicPr>
                <p:cNvPr id="19" name="Picture 18"/>
                <p:cNvPicPr>
                  <a:picLocks noChangeAspect="1"/>
                </p:cNvPicPr>
                <p:nvPr/>
              </p:nvPicPr>
              <p:blipFill>
                <a:blip r:embed="rId8"/>
                <a:stretch>
                  <a:fillRect/>
                </a:stretch>
              </p:blipFill>
              <p:spPr>
                <a:xfrm>
                  <a:off x="5437748" y="5574335"/>
                  <a:ext cx="1330572" cy="1095200"/>
                </a:xfrm>
                <a:prstGeom prst="rect">
                  <a:avLst/>
                </a:prstGeom>
              </p:spPr>
            </p:pic>
            <p:pic>
              <p:nvPicPr>
                <p:cNvPr id="20" name="Picture 19"/>
                <p:cNvPicPr>
                  <a:picLocks noChangeAspect="1"/>
                </p:cNvPicPr>
                <p:nvPr/>
              </p:nvPicPr>
              <p:blipFill>
                <a:blip r:embed="rId9"/>
                <a:stretch>
                  <a:fillRect/>
                </a:stretch>
              </p:blipFill>
              <p:spPr>
                <a:xfrm>
                  <a:off x="7538698" y="5592049"/>
                  <a:ext cx="1315029" cy="1013453"/>
                </a:xfrm>
                <a:prstGeom prst="rect">
                  <a:avLst/>
                </a:prstGeom>
              </p:spPr>
            </p:pic>
          </p:grpSp>
          <p:sp>
            <p:nvSpPr>
              <p:cNvPr id="39" name="TextBox 38"/>
              <p:cNvSpPr txBox="1"/>
              <p:nvPr/>
            </p:nvSpPr>
            <p:spPr>
              <a:xfrm>
                <a:off x="2502260" y="6514384"/>
                <a:ext cx="1476540" cy="41154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dirty="0">
                    <a:solidFill>
                      <a:prstClr val="white"/>
                    </a:solidFill>
                    <a:latin typeface="Calibri"/>
                  </a:rPr>
                  <a:t>Standalone</a:t>
                </a:r>
              </a:p>
            </p:txBody>
          </p:sp>
          <p:sp>
            <p:nvSpPr>
              <p:cNvPr id="40" name="TextBox 39"/>
              <p:cNvSpPr txBox="1"/>
              <p:nvPr/>
            </p:nvSpPr>
            <p:spPr>
              <a:xfrm>
                <a:off x="249224" y="6526090"/>
                <a:ext cx="1476540" cy="41154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dirty="0">
                    <a:solidFill>
                      <a:prstClr val="white"/>
                    </a:solidFill>
                    <a:latin typeface="Calibri"/>
                  </a:rPr>
                  <a:t>Webserver</a:t>
                </a:r>
              </a:p>
            </p:txBody>
          </p:sp>
          <p:sp>
            <p:nvSpPr>
              <p:cNvPr id="41" name="TextBox 40"/>
              <p:cNvSpPr txBox="1"/>
              <p:nvPr/>
            </p:nvSpPr>
            <p:spPr>
              <a:xfrm>
                <a:off x="5243912" y="6536281"/>
                <a:ext cx="1701277" cy="41154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dirty="0">
                    <a:solidFill>
                      <a:prstClr val="white"/>
                    </a:solidFill>
                    <a:latin typeface="Calibri"/>
                  </a:rPr>
                  <a:t>Galaxy platform</a:t>
                </a:r>
              </a:p>
            </p:txBody>
          </p:sp>
          <p:sp>
            <p:nvSpPr>
              <p:cNvPr id="42" name="TextBox 41"/>
              <p:cNvSpPr txBox="1"/>
              <p:nvPr/>
            </p:nvSpPr>
            <p:spPr>
              <a:xfrm>
                <a:off x="7490072" y="6536282"/>
                <a:ext cx="1476540" cy="41154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dirty="0">
                    <a:solidFill>
                      <a:prstClr val="white"/>
                    </a:solidFill>
                    <a:latin typeface="Calibri"/>
                  </a:rPr>
                  <a:t>All in ONE</a:t>
                </a:r>
              </a:p>
            </p:txBody>
          </p:sp>
        </p:grpSp>
        <p:grpSp>
          <p:nvGrpSpPr>
            <p:cNvPr id="46" name="Group 45"/>
            <p:cNvGrpSpPr/>
            <p:nvPr/>
          </p:nvGrpSpPr>
          <p:grpSpPr>
            <a:xfrm>
              <a:off x="126677" y="1563827"/>
              <a:ext cx="1601779" cy="1590894"/>
              <a:chOff x="175488" y="3355705"/>
              <a:chExt cx="1601779" cy="1590894"/>
            </a:xfrm>
          </p:grpSpPr>
          <p:sp>
            <p:nvSpPr>
              <p:cNvPr id="26" name="Rounded Rectangle 25"/>
              <p:cNvSpPr/>
              <p:nvPr/>
            </p:nvSpPr>
            <p:spPr>
              <a:xfrm>
                <a:off x="176039" y="3355705"/>
                <a:ext cx="1577320" cy="11921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2" name="Picture 31"/>
              <p:cNvPicPr>
                <a:picLocks noChangeAspect="1"/>
              </p:cNvPicPr>
              <p:nvPr/>
            </p:nvPicPr>
            <p:blipFill>
              <a:blip r:embed="rId10"/>
              <a:stretch>
                <a:fillRect/>
              </a:stretch>
            </p:blipFill>
            <p:spPr>
              <a:xfrm>
                <a:off x="243740" y="3445028"/>
                <a:ext cx="1413786" cy="988371"/>
              </a:xfrm>
              <a:prstGeom prst="rect">
                <a:avLst/>
              </a:prstGeom>
            </p:spPr>
          </p:pic>
          <p:sp>
            <p:nvSpPr>
              <p:cNvPr id="43" name="TextBox 42"/>
              <p:cNvSpPr txBox="1"/>
              <p:nvPr/>
            </p:nvSpPr>
            <p:spPr>
              <a:xfrm>
                <a:off x="175488" y="4577267"/>
                <a:ext cx="1601779"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dirty="0">
                    <a:solidFill>
                      <a:prstClr val="white"/>
                    </a:solidFill>
                    <a:latin typeface="Calibri"/>
                  </a:rPr>
                  <a:t>Live Server</a:t>
                </a:r>
              </a:p>
            </p:txBody>
          </p:sp>
        </p:grpSp>
        <p:grpSp>
          <p:nvGrpSpPr>
            <p:cNvPr id="45" name="Group 44"/>
            <p:cNvGrpSpPr/>
            <p:nvPr/>
          </p:nvGrpSpPr>
          <p:grpSpPr>
            <a:xfrm>
              <a:off x="109801" y="3429504"/>
              <a:ext cx="1624860" cy="1572413"/>
              <a:chOff x="149845" y="1563827"/>
              <a:chExt cx="1624860" cy="1572413"/>
            </a:xfrm>
          </p:grpSpPr>
          <p:sp>
            <p:nvSpPr>
              <p:cNvPr id="25" name="Rounded Rectangle 24"/>
              <p:cNvSpPr/>
              <p:nvPr/>
            </p:nvSpPr>
            <p:spPr>
              <a:xfrm>
                <a:off x="197385" y="1563827"/>
                <a:ext cx="1577320" cy="11921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1" name="Picture 30"/>
              <p:cNvPicPr>
                <a:picLocks noChangeAspect="1"/>
              </p:cNvPicPr>
              <p:nvPr/>
            </p:nvPicPr>
            <p:blipFill>
              <a:blip r:embed="rId11"/>
              <a:stretch>
                <a:fillRect/>
              </a:stretch>
            </p:blipFill>
            <p:spPr>
              <a:xfrm>
                <a:off x="287532" y="1651419"/>
                <a:ext cx="1376508" cy="1018765"/>
              </a:xfrm>
              <a:prstGeom prst="rect">
                <a:avLst/>
              </a:prstGeom>
            </p:spPr>
          </p:pic>
          <p:sp>
            <p:nvSpPr>
              <p:cNvPr id="44" name="TextBox 43"/>
              <p:cNvSpPr txBox="1"/>
              <p:nvPr/>
            </p:nvSpPr>
            <p:spPr>
              <a:xfrm>
                <a:off x="149845" y="2766908"/>
                <a:ext cx="1601779"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dirty="0" err="1">
                    <a:solidFill>
                      <a:prstClr val="white"/>
                    </a:solidFill>
                    <a:latin typeface="Calibri"/>
                  </a:rPr>
                  <a:t>Pkg</a:t>
                </a:r>
                <a:r>
                  <a:rPr lang="en-US" dirty="0">
                    <a:solidFill>
                      <a:prstClr val="white"/>
                    </a:solidFill>
                    <a:latin typeface="Calibri"/>
                  </a:rPr>
                  <a:t> Repository</a:t>
                </a:r>
              </a:p>
            </p:txBody>
          </p:sp>
        </p:grpSp>
        <p:sp>
          <p:nvSpPr>
            <p:cNvPr id="51" name="TextBox 50"/>
            <p:cNvSpPr txBox="1"/>
            <p:nvPr/>
          </p:nvSpPr>
          <p:spPr>
            <a:xfrm>
              <a:off x="210896" y="996332"/>
              <a:ext cx="885939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rPr>
                <a:t>Customized operating environment for drug discovery pipeline</a:t>
              </a:r>
            </a:p>
          </p:txBody>
        </p:sp>
      </p:grpSp>
    </p:spTree>
    <p:extLst>
      <p:ext uri="{BB962C8B-B14F-4D97-AF65-F5344CB8AC3E}">
        <p14:creationId xmlns:p14="http://schemas.microsoft.com/office/powerpoint/2010/main" val="840835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2286000" y="0"/>
            <a:ext cx="5029200" cy="8382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1" name="Rectangle 3"/>
          <p:cNvSpPr>
            <a:spLocks noChangeArrowheads="1"/>
          </p:cNvSpPr>
          <p:nvPr/>
        </p:nvSpPr>
        <p:spPr bwMode="auto">
          <a:xfrm>
            <a:off x="152400" y="4191000"/>
            <a:ext cx="5334000" cy="2667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2" name="AutoShape 4"/>
          <p:cNvSpPr>
            <a:spLocks noChangeArrowheads="1"/>
          </p:cNvSpPr>
          <p:nvPr/>
        </p:nvSpPr>
        <p:spPr bwMode="auto">
          <a:xfrm>
            <a:off x="152400" y="2362200"/>
            <a:ext cx="8839200" cy="1752600"/>
          </a:xfrm>
          <a:prstGeom prst="roundRect">
            <a:avLst>
              <a:gd name="adj" fmla="val 16667"/>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3" name="Rectangle 5"/>
          <p:cNvSpPr>
            <a:spLocks noChangeArrowheads="1"/>
          </p:cNvSpPr>
          <p:nvPr/>
        </p:nvSpPr>
        <p:spPr bwMode="auto">
          <a:xfrm>
            <a:off x="0" y="914400"/>
            <a:ext cx="9144000" cy="1371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4" name="Text Box 6"/>
          <p:cNvSpPr txBox="1">
            <a:spLocks noChangeArrowheads="1"/>
          </p:cNvSpPr>
          <p:nvPr/>
        </p:nvSpPr>
        <p:spPr bwMode="auto">
          <a:xfrm>
            <a:off x="2438400" y="228601"/>
            <a:ext cx="472440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pPr>
            <a:r>
              <a:rPr lang="en-US" b="1"/>
              <a:t>Computer-Aided Drug Discovery</a:t>
            </a:r>
          </a:p>
          <a:p>
            <a:pPr algn="ctr">
              <a:lnSpc>
                <a:spcPct val="50000"/>
              </a:lnSpc>
              <a:spcBef>
                <a:spcPct val="50000"/>
              </a:spcBef>
            </a:pPr>
            <a:r>
              <a:rPr lang="en-US" sz="1800" b="1"/>
              <a:t>Searching Drug Targets: Bioinformatics</a:t>
            </a:r>
          </a:p>
        </p:txBody>
      </p:sp>
      <p:sp>
        <p:nvSpPr>
          <p:cNvPr id="68615" name="Text Box 7"/>
          <p:cNvSpPr txBox="1">
            <a:spLocks noChangeArrowheads="1"/>
          </p:cNvSpPr>
          <p:nvPr/>
        </p:nvSpPr>
        <p:spPr bwMode="auto">
          <a:xfrm>
            <a:off x="152400" y="914400"/>
            <a:ext cx="3810000" cy="173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800" b="1"/>
              <a:t>Genome Annotation</a:t>
            </a:r>
            <a:endParaRPr lang="en-US" sz="1800"/>
          </a:p>
          <a:p>
            <a:pPr eaLnBrk="1" hangingPunct="1">
              <a:lnSpc>
                <a:spcPct val="90000"/>
              </a:lnSpc>
              <a:spcBef>
                <a:spcPct val="20000"/>
              </a:spcBef>
            </a:pPr>
            <a:r>
              <a:rPr lang="en-US" sz="1400" b="1">
                <a:solidFill>
                  <a:schemeClr val="tx2"/>
                </a:solidFill>
                <a:latin typeface="Arial" charset="0"/>
                <a:ea typeface="Osaka" charset="0"/>
                <a:cs typeface="Osaka" charset="0"/>
              </a:rPr>
              <a:t>FTGpred: </a:t>
            </a:r>
            <a:r>
              <a:rPr lang="en-US" sz="1400">
                <a:solidFill>
                  <a:schemeClr val="tx2"/>
                </a:solidFill>
                <a:latin typeface="Arial" charset="0"/>
                <a:ea typeface="Osaka" charset="0"/>
                <a:cs typeface="Osaka" charset="0"/>
              </a:rPr>
              <a:t>Prediction of Prokaryotic genes</a:t>
            </a:r>
            <a:endParaRPr lang="en-US" sz="1400" b="1">
              <a:solidFill>
                <a:schemeClr val="tx2"/>
              </a:solidFill>
              <a:latin typeface="Arial" charset="0"/>
              <a:ea typeface="Osaka" charset="0"/>
              <a:cs typeface="Osaka" charset="0"/>
            </a:endParaRPr>
          </a:p>
          <a:p>
            <a:pPr eaLnBrk="1" hangingPunct="1">
              <a:lnSpc>
                <a:spcPct val="90000"/>
              </a:lnSpc>
              <a:spcBef>
                <a:spcPct val="20000"/>
              </a:spcBef>
            </a:pPr>
            <a:r>
              <a:rPr lang="en-US" sz="1400" b="1">
                <a:solidFill>
                  <a:schemeClr val="tx2"/>
                </a:solidFill>
                <a:latin typeface="Arial" charset="0"/>
                <a:ea typeface="Osaka" charset="0"/>
                <a:cs typeface="Osaka" charset="0"/>
              </a:rPr>
              <a:t>EGpred:</a:t>
            </a:r>
            <a:r>
              <a:rPr lang="en-US" sz="1400">
                <a:solidFill>
                  <a:schemeClr val="tx2"/>
                </a:solidFill>
                <a:latin typeface="Arial" charset="0"/>
                <a:ea typeface="Osaka" charset="0"/>
                <a:cs typeface="Osaka" charset="0"/>
              </a:rPr>
              <a:t> Prediction of eukaryotic genes</a:t>
            </a:r>
          </a:p>
          <a:p>
            <a:pPr eaLnBrk="1" hangingPunct="1">
              <a:lnSpc>
                <a:spcPct val="90000"/>
              </a:lnSpc>
              <a:spcBef>
                <a:spcPct val="20000"/>
              </a:spcBef>
            </a:pPr>
            <a:r>
              <a:rPr lang="en-US" sz="1400" b="1">
                <a:solidFill>
                  <a:schemeClr val="tx2"/>
                </a:solidFill>
                <a:latin typeface="Arial" charset="0"/>
                <a:ea typeface="Osaka" charset="0"/>
                <a:cs typeface="Osaka" charset="0"/>
              </a:rPr>
              <a:t>GeneBench:</a:t>
            </a:r>
            <a:r>
              <a:rPr lang="en-US" sz="1400">
                <a:solidFill>
                  <a:schemeClr val="tx2"/>
                </a:solidFill>
                <a:latin typeface="Arial" charset="0"/>
                <a:ea typeface="Osaka" charset="0"/>
                <a:cs typeface="Osaka" charset="0"/>
              </a:rPr>
              <a:t> Benchmarking of gene finders</a:t>
            </a:r>
          </a:p>
          <a:p>
            <a:pPr eaLnBrk="1" hangingPunct="1">
              <a:lnSpc>
                <a:spcPct val="90000"/>
              </a:lnSpc>
              <a:spcBef>
                <a:spcPct val="20000"/>
              </a:spcBef>
            </a:pPr>
            <a:r>
              <a:rPr lang="en-US" sz="1400" b="1">
                <a:solidFill>
                  <a:schemeClr val="tx2"/>
                </a:solidFill>
                <a:latin typeface="Arial" charset="0"/>
                <a:ea typeface="Osaka" charset="0"/>
                <a:cs typeface="Osaka" charset="0"/>
              </a:rPr>
              <a:t>SRF:</a:t>
            </a:r>
            <a:r>
              <a:rPr lang="en-US" sz="1400">
                <a:solidFill>
                  <a:schemeClr val="tx2"/>
                </a:solidFill>
                <a:latin typeface="Arial" charset="0"/>
                <a:ea typeface="Osaka" charset="0"/>
                <a:cs typeface="Osaka" charset="0"/>
              </a:rPr>
              <a:t> Spectral Repeat finder</a:t>
            </a:r>
          </a:p>
          <a:p>
            <a:pPr>
              <a:spcBef>
                <a:spcPct val="50000"/>
              </a:spcBef>
            </a:pPr>
            <a:endParaRPr lang="en-US"/>
          </a:p>
        </p:txBody>
      </p:sp>
      <p:sp>
        <p:nvSpPr>
          <p:cNvPr id="68616" name="Text Box 8"/>
          <p:cNvSpPr txBox="1">
            <a:spLocks noChangeArrowheads="1"/>
          </p:cNvSpPr>
          <p:nvPr/>
        </p:nvSpPr>
        <p:spPr bwMode="auto">
          <a:xfrm>
            <a:off x="4267200" y="914401"/>
            <a:ext cx="4876800" cy="132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spcBef>
                <a:spcPct val="20000"/>
              </a:spcBef>
            </a:pPr>
            <a:r>
              <a:rPr lang="en-US" sz="1800" b="1">
                <a:latin typeface="Arial" charset="0"/>
                <a:ea typeface="Osaka" charset="0"/>
                <a:cs typeface="Osaka" charset="0"/>
              </a:rPr>
              <a:t>Comparative genomics</a:t>
            </a:r>
            <a:r>
              <a:rPr lang="en-US" sz="2000" b="1">
                <a:latin typeface="Arial" charset="0"/>
                <a:ea typeface="Osaka" charset="0"/>
                <a:cs typeface="Osaka" charset="0"/>
              </a:rPr>
              <a:t> </a:t>
            </a:r>
            <a:endParaRPr lang="en-US" sz="1400" b="1">
              <a:latin typeface="Arial" charset="0"/>
              <a:ea typeface="Osaka" charset="0"/>
              <a:cs typeface="Osaka" charset="0"/>
            </a:endParaRPr>
          </a:p>
          <a:p>
            <a:pPr eaLnBrk="1" hangingPunct="1">
              <a:lnSpc>
                <a:spcPct val="90000"/>
              </a:lnSpc>
              <a:spcBef>
                <a:spcPct val="20000"/>
              </a:spcBef>
            </a:pPr>
            <a:r>
              <a:rPr lang="en-US" sz="1400" b="1">
                <a:latin typeface="Arial" charset="0"/>
                <a:ea typeface="Osaka" charset="0"/>
                <a:cs typeface="Osaka" charset="0"/>
              </a:rPr>
              <a:t> GWFASTA</a:t>
            </a:r>
            <a:r>
              <a:rPr lang="en-US" sz="1400" b="1">
                <a:latin typeface="Arial" charset="0"/>
                <a:ea typeface="Osaka" charset="0"/>
                <a:cs typeface="Osaka" charset="0"/>
                <a:hlinkClick r:id="rId2"/>
              </a:rPr>
              <a:t>:</a:t>
            </a:r>
            <a:r>
              <a:rPr lang="en-US" sz="1400" b="1">
                <a:latin typeface="Arial" charset="0"/>
                <a:ea typeface="Osaka" charset="0"/>
                <a:cs typeface="Osaka" charset="0"/>
              </a:rPr>
              <a:t> </a:t>
            </a:r>
            <a:r>
              <a:rPr lang="en-US" sz="1400">
                <a:latin typeface="Arial" charset="0"/>
                <a:ea typeface="Osaka" charset="0"/>
                <a:cs typeface="Osaka" charset="0"/>
              </a:rPr>
              <a:t>Genome-Wide FASTA Search </a:t>
            </a:r>
            <a:endParaRPr lang="en-US" sz="1400">
              <a:solidFill>
                <a:srgbClr val="0027F8"/>
              </a:solidFill>
              <a:latin typeface="Arial" charset="0"/>
              <a:ea typeface="Osaka" charset="0"/>
              <a:cs typeface="Osaka" charset="0"/>
            </a:endParaRPr>
          </a:p>
          <a:p>
            <a:pPr eaLnBrk="1" hangingPunct="1">
              <a:lnSpc>
                <a:spcPct val="90000"/>
              </a:lnSpc>
              <a:spcBef>
                <a:spcPct val="20000"/>
              </a:spcBef>
            </a:pPr>
            <a:r>
              <a:rPr lang="en-US" sz="1400">
                <a:latin typeface="Arial" charset="0"/>
                <a:ea typeface="Osaka" charset="0"/>
                <a:cs typeface="Osaka" charset="0"/>
                <a:hlinkClick r:id="rId3"/>
              </a:rPr>
              <a:t> </a:t>
            </a:r>
            <a:r>
              <a:rPr lang="en-US" sz="1400" b="1">
                <a:latin typeface="Arial" charset="0"/>
                <a:ea typeface="Osaka" charset="0"/>
                <a:cs typeface="Osaka" charset="0"/>
              </a:rPr>
              <a:t>GWBLAST:</a:t>
            </a:r>
            <a:r>
              <a:rPr lang="en-US" sz="1400">
                <a:latin typeface="Arial" charset="0"/>
                <a:ea typeface="Osaka" charset="0"/>
                <a:cs typeface="Osaka" charset="0"/>
              </a:rPr>
              <a:t> Genome wide BLAST search</a:t>
            </a:r>
          </a:p>
          <a:p>
            <a:pPr eaLnBrk="1" hangingPunct="1">
              <a:lnSpc>
                <a:spcPct val="90000"/>
              </a:lnSpc>
              <a:spcBef>
                <a:spcPct val="20000"/>
              </a:spcBef>
            </a:pPr>
            <a:r>
              <a:rPr lang="en-US" sz="1400" b="1">
                <a:latin typeface="Arial" charset="0"/>
                <a:ea typeface="Osaka" charset="0"/>
                <a:cs typeface="Osaka" charset="0"/>
              </a:rPr>
              <a:t> COPID: </a:t>
            </a:r>
            <a:r>
              <a:rPr lang="en-US" sz="1400">
                <a:latin typeface="Arial" charset="0"/>
                <a:ea typeface="Osaka" charset="0"/>
                <a:cs typeface="Osaka" charset="0"/>
              </a:rPr>
              <a:t>Composition based similarity search</a:t>
            </a:r>
            <a:endParaRPr lang="en-US" sz="1400" b="1">
              <a:latin typeface="Arial" charset="0"/>
              <a:ea typeface="Osaka" charset="0"/>
              <a:cs typeface="Osaka" charset="0"/>
            </a:endParaRPr>
          </a:p>
          <a:p>
            <a:pPr eaLnBrk="1" hangingPunct="1">
              <a:lnSpc>
                <a:spcPct val="90000"/>
              </a:lnSpc>
              <a:spcBef>
                <a:spcPct val="20000"/>
              </a:spcBef>
            </a:pPr>
            <a:r>
              <a:rPr lang="en-US" sz="1400" b="1">
                <a:latin typeface="Arial" charset="0"/>
                <a:ea typeface="Osaka" charset="0"/>
                <a:cs typeface="Osaka" charset="0"/>
              </a:rPr>
              <a:t> LGEpred: </a:t>
            </a:r>
            <a:r>
              <a:rPr lang="en-US" sz="1400">
                <a:latin typeface="Arial" charset="0"/>
                <a:ea typeface="Osaka" charset="0"/>
                <a:cs typeface="Osaka" charset="0"/>
              </a:rPr>
              <a:t>Gene from protein sequence</a:t>
            </a:r>
            <a:endParaRPr lang="en-US" sz="1600" b="1">
              <a:solidFill>
                <a:schemeClr val="tx2"/>
              </a:solidFill>
              <a:latin typeface="Arial" charset="0"/>
              <a:ea typeface="Osaka" charset="0"/>
              <a:cs typeface="Osaka" charset="0"/>
            </a:endParaRPr>
          </a:p>
        </p:txBody>
      </p:sp>
      <p:sp>
        <p:nvSpPr>
          <p:cNvPr id="68617" name="Text Box 9"/>
          <p:cNvSpPr txBox="1">
            <a:spLocks noChangeArrowheads="1"/>
          </p:cNvSpPr>
          <p:nvPr/>
        </p:nvSpPr>
        <p:spPr bwMode="auto">
          <a:xfrm>
            <a:off x="304800" y="3352800"/>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68618" name="Text Box 10"/>
          <p:cNvSpPr txBox="1">
            <a:spLocks noChangeArrowheads="1"/>
          </p:cNvSpPr>
          <p:nvPr/>
        </p:nvSpPr>
        <p:spPr bwMode="auto">
          <a:xfrm>
            <a:off x="127524" y="2286001"/>
            <a:ext cx="4015329" cy="155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a:t>Subcellular Localization Methods</a:t>
            </a:r>
            <a:endParaRPr lang="en-US"/>
          </a:p>
          <a:p>
            <a:pPr algn="ctr" eaLnBrk="1" hangingPunct="1">
              <a:lnSpc>
                <a:spcPct val="90000"/>
              </a:lnSpc>
              <a:spcBef>
                <a:spcPct val="20000"/>
              </a:spcBef>
            </a:pPr>
            <a:r>
              <a:rPr lang="en-US" sz="1400" b="1">
                <a:solidFill>
                  <a:schemeClr val="tx2"/>
                </a:solidFill>
                <a:latin typeface="Arial" charset="0"/>
                <a:ea typeface="Osaka" charset="0"/>
                <a:cs typeface="Osaka" charset="0"/>
              </a:rPr>
              <a:t>PSLpred: localization of prokaryotic proteins</a:t>
            </a:r>
          </a:p>
          <a:p>
            <a:pPr algn="ctr" eaLnBrk="1" hangingPunct="1">
              <a:lnSpc>
                <a:spcPct val="90000"/>
              </a:lnSpc>
              <a:spcBef>
                <a:spcPct val="20000"/>
              </a:spcBef>
            </a:pPr>
            <a:r>
              <a:rPr lang="en-US" sz="1400" b="1">
                <a:solidFill>
                  <a:schemeClr val="tx2"/>
                </a:solidFill>
                <a:latin typeface="Arial" charset="0"/>
                <a:ea typeface="Osaka" charset="0"/>
                <a:cs typeface="Osaka" charset="0"/>
              </a:rPr>
              <a:t>ESLpred: localization of Eukaryotic proteins</a:t>
            </a:r>
            <a:endParaRPr lang="en-US" sz="1400">
              <a:solidFill>
                <a:schemeClr val="tx2"/>
              </a:solidFill>
              <a:ea typeface="Osaka" charset="0"/>
              <a:cs typeface="Osaka" charset="0"/>
            </a:endParaRPr>
          </a:p>
          <a:p>
            <a:pPr algn="ctr" eaLnBrk="1" hangingPunct="1">
              <a:lnSpc>
                <a:spcPct val="90000"/>
              </a:lnSpc>
              <a:spcBef>
                <a:spcPct val="20000"/>
              </a:spcBef>
            </a:pPr>
            <a:r>
              <a:rPr lang="en-US" sz="1400" b="1">
                <a:solidFill>
                  <a:schemeClr val="tx2"/>
                </a:solidFill>
                <a:latin typeface="Arial" charset="0"/>
                <a:ea typeface="Osaka" charset="0"/>
                <a:cs typeface="Osaka" charset="0"/>
              </a:rPr>
              <a:t>HSLpred: localization of Human proteins</a:t>
            </a:r>
            <a:endParaRPr lang="en-US" sz="1400" b="1" u="sng">
              <a:solidFill>
                <a:schemeClr val="tx2"/>
              </a:solidFill>
              <a:ea typeface="Osaka" charset="0"/>
              <a:cs typeface="Osaka" charset="0"/>
            </a:endParaRPr>
          </a:p>
          <a:p>
            <a:pPr algn="ctr" eaLnBrk="1" hangingPunct="1">
              <a:lnSpc>
                <a:spcPct val="90000"/>
              </a:lnSpc>
              <a:spcBef>
                <a:spcPct val="20000"/>
              </a:spcBef>
            </a:pPr>
            <a:r>
              <a:rPr lang="en-US" sz="1400" b="1">
                <a:solidFill>
                  <a:schemeClr val="tx2"/>
                </a:solidFill>
                <a:ea typeface="Osaka" charset="0"/>
                <a:cs typeface="Osaka" charset="0"/>
              </a:rPr>
              <a:t>MITpred: Prediction of Mitochndrial proteins</a:t>
            </a:r>
          </a:p>
          <a:p>
            <a:pPr algn="ctr" eaLnBrk="1" hangingPunct="1">
              <a:lnSpc>
                <a:spcPct val="90000"/>
              </a:lnSpc>
              <a:spcBef>
                <a:spcPct val="20000"/>
              </a:spcBef>
            </a:pPr>
            <a:r>
              <a:rPr lang="en-US" sz="1400" b="1">
                <a:solidFill>
                  <a:schemeClr val="tx2"/>
                </a:solidFill>
                <a:ea typeface="Osaka" charset="0"/>
                <a:cs typeface="Osaka" charset="0"/>
              </a:rPr>
              <a:t>TBpred: Localization of mycobacterial proteins</a:t>
            </a:r>
            <a:endParaRPr lang="en-US"/>
          </a:p>
        </p:txBody>
      </p:sp>
      <p:sp>
        <p:nvSpPr>
          <p:cNvPr id="68619" name="Rectangle 11"/>
          <p:cNvSpPr>
            <a:spLocks noChangeArrowheads="1"/>
          </p:cNvSpPr>
          <p:nvPr/>
        </p:nvSpPr>
        <p:spPr bwMode="auto">
          <a:xfrm>
            <a:off x="4114800" y="2362201"/>
            <a:ext cx="5029200" cy="17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spcBef>
                <a:spcPct val="20000"/>
              </a:spcBef>
            </a:pPr>
            <a:r>
              <a:rPr lang="en-US" sz="1800" b="1">
                <a:latin typeface="Arial" charset="0"/>
                <a:ea typeface="Osaka" charset="0"/>
                <a:cs typeface="Osaka" charset="0"/>
              </a:rPr>
              <a:t>Prediction of drugable proteins</a:t>
            </a:r>
            <a:endParaRPr lang="en-US" sz="1800" b="1">
              <a:latin typeface="Arial" charset="0"/>
              <a:ea typeface="Osaka" charset="0"/>
              <a:cs typeface="Osaka" charset="0"/>
              <a:hlinkClick r:id="rId4"/>
            </a:endParaRPr>
          </a:p>
          <a:p>
            <a:pPr eaLnBrk="1" hangingPunct="1">
              <a:lnSpc>
                <a:spcPct val="90000"/>
              </a:lnSpc>
              <a:spcBef>
                <a:spcPct val="20000"/>
              </a:spcBef>
            </a:pPr>
            <a:r>
              <a:rPr lang="en-US" sz="1400" b="1">
                <a:latin typeface="Arial" charset="0"/>
                <a:ea typeface="Osaka" charset="0"/>
                <a:cs typeface="Osaka" charset="0"/>
              </a:rPr>
              <a:t>Nrpred: </a:t>
            </a:r>
            <a:r>
              <a:rPr lang="en-US" sz="1400">
                <a:latin typeface="Arial" charset="0"/>
                <a:ea typeface="Osaka" charset="0"/>
                <a:cs typeface="Osaka" charset="0"/>
              </a:rPr>
              <a:t>Classification of nuclear receptors</a:t>
            </a:r>
            <a:endParaRPr lang="en-US" sz="1400" b="1">
              <a:solidFill>
                <a:schemeClr val="accent2"/>
              </a:solidFill>
              <a:latin typeface="Arial" charset="0"/>
              <a:ea typeface="Osaka" charset="0"/>
              <a:cs typeface="Osaka" charset="0"/>
            </a:endParaRPr>
          </a:p>
          <a:p>
            <a:pPr eaLnBrk="1" hangingPunct="1">
              <a:lnSpc>
                <a:spcPct val="90000"/>
              </a:lnSpc>
              <a:spcBef>
                <a:spcPct val="20000"/>
              </a:spcBef>
            </a:pPr>
            <a:r>
              <a:rPr lang="en-US" sz="1400" b="1">
                <a:latin typeface="Arial" charset="0"/>
                <a:ea typeface="Osaka" charset="0"/>
                <a:cs typeface="Osaka" charset="0"/>
              </a:rPr>
              <a:t>GPCRpred: </a:t>
            </a:r>
            <a:r>
              <a:rPr lang="en-US" sz="1400">
                <a:latin typeface="Arial" charset="0"/>
                <a:ea typeface="Osaka" charset="0"/>
                <a:cs typeface="Osaka" charset="0"/>
              </a:rPr>
              <a:t>Prediction of G-protein-coupled receptors</a:t>
            </a:r>
            <a:endParaRPr lang="en-US" sz="1400" b="1">
              <a:solidFill>
                <a:schemeClr val="accent2"/>
              </a:solidFill>
              <a:latin typeface="Arial" charset="0"/>
              <a:ea typeface="Osaka" charset="0"/>
              <a:cs typeface="Osaka" charset="0"/>
            </a:endParaRPr>
          </a:p>
          <a:p>
            <a:pPr eaLnBrk="1" hangingPunct="1">
              <a:lnSpc>
                <a:spcPct val="90000"/>
              </a:lnSpc>
              <a:spcBef>
                <a:spcPct val="20000"/>
              </a:spcBef>
              <a:buClr>
                <a:schemeClr val="tx1"/>
              </a:buClr>
            </a:pPr>
            <a:r>
              <a:rPr lang="en-US" sz="1400" b="1">
                <a:latin typeface="Arial" charset="0"/>
                <a:ea typeface="Osaka" charset="0"/>
                <a:cs typeface="Osaka" charset="0"/>
              </a:rPr>
              <a:t>GPCRsclass: </a:t>
            </a:r>
            <a:r>
              <a:rPr lang="en-US" sz="1400">
                <a:latin typeface="Arial" charset="0"/>
                <a:ea typeface="Osaka" charset="0"/>
                <a:cs typeface="Osaka" charset="0"/>
              </a:rPr>
              <a:t>Amine type of GPCR </a:t>
            </a:r>
            <a:endParaRPr lang="en-US" sz="1400" b="1" u="sng">
              <a:latin typeface="Arial" charset="0"/>
              <a:ea typeface="Osaka" charset="0"/>
              <a:cs typeface="Osaka" charset="0"/>
            </a:endParaRPr>
          </a:p>
          <a:p>
            <a:pPr eaLnBrk="1" hangingPunct="1">
              <a:lnSpc>
                <a:spcPct val="90000"/>
              </a:lnSpc>
              <a:spcBef>
                <a:spcPct val="20000"/>
              </a:spcBef>
              <a:buClr>
                <a:schemeClr val="tx1"/>
              </a:buClr>
            </a:pPr>
            <a:r>
              <a:rPr lang="en-US" sz="1400" b="1">
                <a:latin typeface="Arial" charset="0"/>
                <a:ea typeface="Osaka" charset="0"/>
                <a:cs typeface="Osaka" charset="0"/>
              </a:rPr>
              <a:t>VGIchan:</a:t>
            </a:r>
            <a:r>
              <a:rPr lang="en-US" sz="1400" b="1" u="sng">
                <a:latin typeface="Arial" charset="0"/>
                <a:ea typeface="Osaka" charset="0"/>
                <a:cs typeface="Osaka" charset="0"/>
              </a:rPr>
              <a:t> </a:t>
            </a:r>
            <a:r>
              <a:rPr lang="en-US" sz="1400">
                <a:latin typeface="Arial" charset="0"/>
                <a:ea typeface="Osaka" charset="0"/>
                <a:cs typeface="Osaka" charset="0"/>
              </a:rPr>
              <a:t>Voltage gated ion channel</a:t>
            </a:r>
            <a:endParaRPr lang="en-US" sz="1400" u="sng">
              <a:latin typeface="Arial" charset="0"/>
              <a:ea typeface="Osaka" charset="0"/>
              <a:cs typeface="Osaka" charset="0"/>
            </a:endParaRPr>
          </a:p>
          <a:p>
            <a:pPr eaLnBrk="1" hangingPunct="1">
              <a:lnSpc>
                <a:spcPct val="90000"/>
              </a:lnSpc>
              <a:spcBef>
                <a:spcPct val="20000"/>
              </a:spcBef>
              <a:buClr>
                <a:schemeClr val="tx1"/>
              </a:buClr>
            </a:pPr>
            <a:r>
              <a:rPr lang="en-US" sz="1400" b="1">
                <a:latin typeface="Arial" charset="0"/>
                <a:ea typeface="Osaka" charset="0"/>
                <a:cs typeface="Osaka" charset="0"/>
              </a:rPr>
              <a:t>Pprint: </a:t>
            </a:r>
            <a:r>
              <a:rPr lang="en-US" sz="1400">
                <a:latin typeface="Arial" charset="0"/>
                <a:ea typeface="Osaka" charset="0"/>
                <a:cs typeface="Osaka" charset="0"/>
              </a:rPr>
              <a:t>RNA interacting residues in proteins</a:t>
            </a:r>
            <a:endParaRPr lang="en-US" sz="1400" b="1" u="sng">
              <a:latin typeface="Arial" charset="0"/>
              <a:ea typeface="Osaka" charset="0"/>
              <a:cs typeface="Osaka" charset="0"/>
            </a:endParaRPr>
          </a:p>
          <a:p>
            <a:pPr eaLnBrk="1" hangingPunct="1">
              <a:lnSpc>
                <a:spcPct val="90000"/>
              </a:lnSpc>
              <a:spcBef>
                <a:spcPct val="20000"/>
              </a:spcBef>
              <a:buClr>
                <a:schemeClr val="tx1"/>
              </a:buClr>
            </a:pPr>
            <a:r>
              <a:rPr lang="en-US" sz="1400" b="1">
                <a:latin typeface="Arial" charset="0"/>
                <a:ea typeface="Osaka" charset="0"/>
                <a:cs typeface="Osaka" charset="0"/>
              </a:rPr>
              <a:t>GSTpred: </a:t>
            </a:r>
            <a:r>
              <a:rPr lang="en-US" sz="1400">
                <a:latin typeface="Arial" charset="0"/>
                <a:ea typeface="Osaka" charset="0"/>
                <a:cs typeface="Osaka" charset="0"/>
              </a:rPr>
              <a:t>Glutathione S-transferases proteins</a:t>
            </a:r>
            <a:endParaRPr lang="en-US" sz="1600" b="1">
              <a:solidFill>
                <a:srgbClr val="0027F8"/>
              </a:solidFill>
              <a:latin typeface="Arial" charset="0"/>
              <a:ea typeface="Osaka" charset="0"/>
              <a:cs typeface="Osaka" charset="0"/>
            </a:endParaRPr>
          </a:p>
        </p:txBody>
      </p:sp>
      <p:pic>
        <p:nvPicPr>
          <p:cNvPr id="6862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43376"/>
            <a:ext cx="3505200" cy="2714625"/>
          </a:xfrm>
          <a:prstGeom prst="rect">
            <a:avLst/>
          </a:prstGeom>
          <a:noFill/>
          <a:extLst>
            <a:ext uri="{909E8E84-426E-40dd-AFC4-6F175D3DCCD1}">
              <a14:hiddenFill xmlns:a14="http://schemas.microsoft.com/office/drawing/2010/main">
                <a:solidFill>
                  <a:srgbClr val="FFFFFF"/>
                </a:solidFill>
              </a14:hiddenFill>
            </a:ext>
          </a:extLst>
        </p:spPr>
      </p:pic>
      <p:sp>
        <p:nvSpPr>
          <p:cNvPr id="68621" name="Text Box 13"/>
          <p:cNvSpPr txBox="1">
            <a:spLocks noChangeArrowheads="1"/>
          </p:cNvSpPr>
          <p:nvPr/>
        </p:nvSpPr>
        <p:spPr bwMode="auto">
          <a:xfrm>
            <a:off x="136525" y="4308475"/>
            <a:ext cx="5426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8622" name="Text Box 14"/>
          <p:cNvSpPr txBox="1">
            <a:spLocks noChangeArrowheads="1"/>
          </p:cNvSpPr>
          <p:nvPr/>
        </p:nvSpPr>
        <p:spPr bwMode="auto">
          <a:xfrm>
            <a:off x="152400" y="4141788"/>
            <a:ext cx="5562600" cy="283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spcBef>
                <a:spcPct val="20000"/>
              </a:spcBef>
            </a:pPr>
            <a:r>
              <a:rPr lang="en-US" sz="1400" b="1">
                <a:solidFill>
                  <a:schemeClr val="tx2"/>
                </a:solidFill>
                <a:latin typeface="Arial" charset="0"/>
                <a:ea typeface="Osaka" charset="0"/>
                <a:cs typeface="Osaka" charset="0"/>
              </a:rPr>
              <a:t>Protein Structure Prediction</a:t>
            </a:r>
          </a:p>
          <a:p>
            <a:pPr eaLnBrk="1" hangingPunct="1">
              <a:lnSpc>
                <a:spcPct val="90000"/>
              </a:lnSpc>
              <a:spcBef>
                <a:spcPct val="20000"/>
              </a:spcBef>
            </a:pPr>
            <a:r>
              <a:rPr lang="en-US" sz="1400" b="1">
                <a:solidFill>
                  <a:schemeClr val="tx2"/>
                </a:solidFill>
                <a:latin typeface="Arial" charset="0"/>
                <a:ea typeface="Osaka" charset="0"/>
                <a:cs typeface="Osaka" charset="0"/>
              </a:rPr>
              <a:t>APSSP2</a:t>
            </a:r>
            <a:r>
              <a:rPr lang="en-US" sz="1400">
                <a:solidFill>
                  <a:schemeClr val="tx2"/>
                </a:solidFill>
                <a:latin typeface="Arial" charset="0"/>
                <a:ea typeface="Osaka" charset="0"/>
                <a:cs typeface="Osaka" charset="0"/>
              </a:rPr>
              <a:t>:  protein secondary structure prediction</a:t>
            </a:r>
          </a:p>
          <a:p>
            <a:pPr eaLnBrk="1" hangingPunct="1">
              <a:lnSpc>
                <a:spcPct val="90000"/>
              </a:lnSpc>
              <a:spcBef>
                <a:spcPct val="20000"/>
              </a:spcBef>
            </a:pPr>
            <a:r>
              <a:rPr lang="en-US" sz="1400" b="1">
                <a:solidFill>
                  <a:schemeClr val="tx2"/>
                </a:solidFill>
                <a:latin typeface="Arial" charset="0"/>
                <a:ea typeface="Osaka" charset="0"/>
                <a:cs typeface="Osaka" charset="0"/>
              </a:rPr>
              <a:t>Betatpred:</a:t>
            </a:r>
            <a:r>
              <a:rPr lang="en-US" sz="1400">
                <a:solidFill>
                  <a:schemeClr val="tx2"/>
                </a:solidFill>
                <a:latin typeface="Arial" charset="0"/>
                <a:ea typeface="Osaka" charset="0"/>
                <a:cs typeface="Osaka" charset="0"/>
              </a:rPr>
              <a:t> Consensus method for </a:t>
            </a:r>
            <a:r>
              <a:rPr lang="en-US" sz="1400">
                <a:solidFill>
                  <a:schemeClr val="tx2"/>
                </a:solidFill>
                <a:latin typeface="Arial" charset="0"/>
                <a:ea typeface="Osaka" charset="0"/>
                <a:cs typeface="Osaka" charset="0"/>
                <a:sym typeface="Symbol" charset="0"/>
              </a:rPr>
              <a:t>-turns prediction </a:t>
            </a:r>
            <a:endParaRPr lang="en-US" sz="1400">
              <a:solidFill>
                <a:schemeClr val="tx2"/>
              </a:solidFill>
              <a:latin typeface="Arial" charset="0"/>
              <a:ea typeface="Osaka" charset="0"/>
              <a:cs typeface="Osaka" charset="0"/>
            </a:endParaRPr>
          </a:p>
          <a:p>
            <a:pPr eaLnBrk="1" hangingPunct="1">
              <a:lnSpc>
                <a:spcPct val="90000"/>
              </a:lnSpc>
              <a:spcBef>
                <a:spcPct val="20000"/>
              </a:spcBef>
            </a:pPr>
            <a:r>
              <a:rPr lang="en-US" sz="1400" b="1">
                <a:solidFill>
                  <a:schemeClr val="tx2"/>
                </a:solidFill>
                <a:latin typeface="Arial" charset="0"/>
                <a:ea typeface="Osaka" charset="0"/>
                <a:cs typeface="Osaka" charset="0"/>
              </a:rPr>
              <a:t>Bteval:</a:t>
            </a:r>
            <a:r>
              <a:rPr lang="en-US" sz="1400">
                <a:solidFill>
                  <a:schemeClr val="tx2"/>
                </a:solidFill>
                <a:latin typeface="Arial" charset="0"/>
                <a:ea typeface="Osaka" charset="0"/>
                <a:cs typeface="Osaka" charset="0"/>
              </a:rPr>
              <a:t> Benchmarking of </a:t>
            </a:r>
            <a:r>
              <a:rPr lang="en-US" sz="1400">
                <a:solidFill>
                  <a:schemeClr val="tx2"/>
                </a:solidFill>
                <a:latin typeface="Arial" charset="0"/>
                <a:ea typeface="Osaka" charset="0"/>
                <a:cs typeface="Osaka" charset="0"/>
                <a:sym typeface="Symbol" charset="0"/>
              </a:rPr>
              <a:t>-turns prediction</a:t>
            </a:r>
            <a:r>
              <a:rPr lang="en-US" sz="1400">
                <a:solidFill>
                  <a:schemeClr val="tx2"/>
                </a:solidFill>
                <a:latin typeface="Arial" charset="0"/>
                <a:ea typeface="Osaka" charset="0"/>
                <a:cs typeface="Osaka" charset="0"/>
              </a:rPr>
              <a:t> </a:t>
            </a:r>
            <a:endParaRPr lang="en-US" sz="1400">
              <a:solidFill>
                <a:srgbClr val="0027F8"/>
              </a:solidFill>
              <a:latin typeface="Arial" charset="0"/>
              <a:ea typeface="Osaka" charset="0"/>
              <a:cs typeface="Osaka" charset="0"/>
              <a:sym typeface="Symbol" charset="0"/>
            </a:endParaRPr>
          </a:p>
          <a:p>
            <a:pPr eaLnBrk="1" hangingPunct="1">
              <a:lnSpc>
                <a:spcPct val="90000"/>
              </a:lnSpc>
              <a:spcBef>
                <a:spcPct val="20000"/>
              </a:spcBef>
            </a:pPr>
            <a:r>
              <a:rPr lang="en-US" sz="1400" b="1">
                <a:solidFill>
                  <a:schemeClr val="tx2"/>
                </a:solidFill>
                <a:latin typeface="Arial" charset="0"/>
                <a:ea typeface="Osaka" charset="0"/>
                <a:cs typeface="Osaka" charset="0"/>
                <a:sym typeface="Symbol" charset="0"/>
              </a:rPr>
              <a:t>BetaTurns</a:t>
            </a:r>
            <a:r>
              <a:rPr lang="en-US" sz="1400">
                <a:solidFill>
                  <a:schemeClr val="tx2"/>
                </a:solidFill>
                <a:latin typeface="Arial" charset="0"/>
                <a:ea typeface="Osaka" charset="0"/>
                <a:cs typeface="Osaka" charset="0"/>
                <a:sym typeface="Symbol" charset="0"/>
              </a:rPr>
              <a:t>: Prediction of -turn types in proteins </a:t>
            </a:r>
            <a:r>
              <a:rPr lang="en-US" sz="1400">
                <a:solidFill>
                  <a:schemeClr val="tx2"/>
                </a:solidFill>
                <a:latin typeface="Arial" charset="0"/>
                <a:ea typeface="Osaka" charset="0"/>
                <a:cs typeface="Osaka" charset="0"/>
              </a:rPr>
              <a:t> </a:t>
            </a:r>
            <a:endParaRPr lang="en-US" sz="1400">
              <a:solidFill>
                <a:schemeClr val="tx2"/>
              </a:solidFill>
              <a:latin typeface="Arial" charset="0"/>
              <a:ea typeface="Osaka" charset="0"/>
              <a:cs typeface="Osaka" charset="0"/>
              <a:sym typeface="Symbol" charset="0"/>
            </a:endParaRPr>
          </a:p>
          <a:p>
            <a:pPr eaLnBrk="1" hangingPunct="1">
              <a:lnSpc>
                <a:spcPct val="90000"/>
              </a:lnSpc>
              <a:spcBef>
                <a:spcPct val="20000"/>
              </a:spcBef>
            </a:pPr>
            <a:r>
              <a:rPr lang="en-US" sz="1400" b="1">
                <a:solidFill>
                  <a:schemeClr val="tx2"/>
                </a:solidFill>
                <a:latin typeface="Arial" charset="0"/>
                <a:ea typeface="Osaka" charset="0"/>
                <a:cs typeface="Osaka" charset="0"/>
                <a:sym typeface="Symbol" charset="0"/>
              </a:rPr>
              <a:t>Turn Predictions:</a:t>
            </a:r>
            <a:r>
              <a:rPr lang="en-US" sz="1400">
                <a:solidFill>
                  <a:schemeClr val="tx2"/>
                </a:solidFill>
                <a:latin typeface="Arial" charset="0"/>
                <a:ea typeface="Osaka" charset="0"/>
                <a:cs typeface="Osaka" charset="0"/>
                <a:sym typeface="Symbol" charset="0"/>
              </a:rPr>
              <a:t> Prediction of / / -turns in proteins</a:t>
            </a:r>
          </a:p>
          <a:p>
            <a:pPr eaLnBrk="1" hangingPunct="1">
              <a:lnSpc>
                <a:spcPct val="90000"/>
              </a:lnSpc>
              <a:spcBef>
                <a:spcPct val="20000"/>
              </a:spcBef>
            </a:pPr>
            <a:r>
              <a:rPr lang="en-US" sz="1400" b="1">
                <a:solidFill>
                  <a:schemeClr val="tx2"/>
                </a:solidFill>
                <a:latin typeface="Arial" charset="0"/>
                <a:ea typeface="Osaka" charset="0"/>
                <a:cs typeface="Osaka" charset="0"/>
                <a:sym typeface="Symbol" charset="0"/>
              </a:rPr>
              <a:t>GammaPred</a:t>
            </a:r>
            <a:r>
              <a:rPr lang="en-US" sz="1400">
                <a:solidFill>
                  <a:schemeClr val="tx2"/>
                </a:solidFill>
                <a:latin typeface="Arial" charset="0"/>
                <a:ea typeface="Osaka" charset="0"/>
                <a:cs typeface="Osaka" charset="0"/>
                <a:sym typeface="Symbol" charset="0"/>
              </a:rPr>
              <a:t>: Prediction of-turns in proteins</a:t>
            </a:r>
          </a:p>
          <a:p>
            <a:pPr eaLnBrk="1" hangingPunct="1">
              <a:spcBef>
                <a:spcPct val="20000"/>
              </a:spcBef>
            </a:pPr>
            <a:r>
              <a:rPr lang="en-US" sz="1400" b="1">
                <a:solidFill>
                  <a:schemeClr val="tx2"/>
                </a:solidFill>
                <a:latin typeface="Arial" charset="0"/>
                <a:ea typeface="Osaka" charset="0"/>
                <a:cs typeface="Osaka" charset="0"/>
              </a:rPr>
              <a:t>BhairPred: </a:t>
            </a:r>
            <a:r>
              <a:rPr lang="en-US" sz="1400">
                <a:solidFill>
                  <a:schemeClr val="tx2"/>
                </a:solidFill>
                <a:latin typeface="Arial" charset="0"/>
                <a:ea typeface="Osaka" charset="0"/>
                <a:cs typeface="Osaka" charset="0"/>
              </a:rPr>
              <a:t>Prediction of Beta Hairpins</a:t>
            </a:r>
          </a:p>
          <a:p>
            <a:pPr eaLnBrk="1" hangingPunct="1">
              <a:spcBef>
                <a:spcPct val="20000"/>
              </a:spcBef>
            </a:pPr>
            <a:r>
              <a:rPr lang="en-US" sz="1400" b="1">
                <a:solidFill>
                  <a:schemeClr val="tx2"/>
                </a:solidFill>
                <a:latin typeface="Arial" charset="0"/>
                <a:ea typeface="Osaka" charset="0"/>
                <a:cs typeface="Osaka" charset="0"/>
              </a:rPr>
              <a:t>TBBpred: </a:t>
            </a:r>
            <a:r>
              <a:rPr lang="en-US" sz="1400">
                <a:solidFill>
                  <a:schemeClr val="tx2"/>
                </a:solidFill>
                <a:latin typeface="Arial" charset="0"/>
                <a:ea typeface="Osaka" charset="0"/>
                <a:cs typeface="Osaka" charset="0"/>
              </a:rPr>
              <a:t>Prediction of trans membrane beta barrel proteins</a:t>
            </a:r>
          </a:p>
          <a:p>
            <a:pPr eaLnBrk="1" hangingPunct="1">
              <a:spcBef>
                <a:spcPct val="20000"/>
              </a:spcBef>
            </a:pPr>
            <a:r>
              <a:rPr lang="en-US" sz="1400" b="1">
                <a:solidFill>
                  <a:schemeClr val="tx2"/>
                </a:solidFill>
                <a:latin typeface="Arial" charset="0"/>
                <a:ea typeface="Osaka" charset="0"/>
                <a:cs typeface="Osaka" charset="0"/>
              </a:rPr>
              <a:t>SARpred: </a:t>
            </a:r>
            <a:r>
              <a:rPr lang="en-US" sz="1400">
                <a:solidFill>
                  <a:schemeClr val="tx2"/>
                </a:solidFill>
                <a:latin typeface="Arial" charset="0"/>
                <a:ea typeface="Osaka" charset="0"/>
                <a:cs typeface="Osaka" charset="0"/>
              </a:rPr>
              <a:t>Prediction of surface accessibility (real accessibility)</a:t>
            </a:r>
          </a:p>
          <a:p>
            <a:pPr eaLnBrk="1" hangingPunct="1">
              <a:spcBef>
                <a:spcPct val="20000"/>
              </a:spcBef>
            </a:pPr>
            <a:r>
              <a:rPr lang="en-US" sz="1400" b="1">
                <a:solidFill>
                  <a:schemeClr val="tx2"/>
                </a:solidFill>
                <a:latin typeface="Arial" charset="0"/>
                <a:ea typeface="Osaka" charset="0"/>
                <a:cs typeface="Osaka" charset="0"/>
              </a:rPr>
              <a:t>PepStr: </a:t>
            </a:r>
            <a:r>
              <a:rPr lang="en-US" sz="1400">
                <a:solidFill>
                  <a:schemeClr val="tx2"/>
                </a:solidFill>
                <a:latin typeface="Arial" charset="0"/>
                <a:ea typeface="Osaka" charset="0"/>
                <a:cs typeface="Osaka" charset="0"/>
              </a:rPr>
              <a:t>Prediction of tertiary structure of Bioactive peptides</a:t>
            </a:r>
            <a:endParaRPr lang="en-US" sz="1400" b="1">
              <a:solidFill>
                <a:schemeClr val="tx2"/>
              </a:solidFill>
              <a:latin typeface="Arial" charset="0"/>
              <a:ea typeface="Osaka" charset="0"/>
              <a:cs typeface="Osaka" charset="0"/>
            </a:endParaRPr>
          </a:p>
        </p:txBody>
      </p:sp>
    </p:spTree>
    <p:extLst>
      <p:ext uri="{BB962C8B-B14F-4D97-AF65-F5344CB8AC3E}">
        <p14:creationId xmlns:p14="http://schemas.microsoft.com/office/powerpoint/2010/main" val="22367141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p:cNvSpPr>
            <a:spLocks noChangeArrowheads="1"/>
          </p:cNvSpPr>
          <p:nvPr/>
        </p:nvSpPr>
        <p:spPr bwMode="auto">
          <a:xfrm>
            <a:off x="2362200" y="6096000"/>
            <a:ext cx="3733800" cy="609600"/>
          </a:xfrm>
          <a:prstGeom prst="leftArrow">
            <a:avLst>
              <a:gd name="adj1" fmla="val 50000"/>
              <a:gd name="adj2" fmla="val 1531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07" name="AutoShape 3"/>
          <p:cNvSpPr>
            <a:spLocks noChangeArrowheads="1"/>
          </p:cNvSpPr>
          <p:nvPr/>
        </p:nvSpPr>
        <p:spPr bwMode="auto">
          <a:xfrm>
            <a:off x="2514600" y="5029200"/>
            <a:ext cx="3352800" cy="762000"/>
          </a:xfrm>
          <a:prstGeom prst="horizontalScroll">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08" name="AutoShape 4"/>
          <p:cNvSpPr>
            <a:spLocks noChangeArrowheads="1"/>
          </p:cNvSpPr>
          <p:nvPr/>
        </p:nvSpPr>
        <p:spPr bwMode="auto">
          <a:xfrm>
            <a:off x="2362200" y="3733800"/>
            <a:ext cx="3581400" cy="1066800"/>
          </a:xfrm>
          <a:prstGeom prst="plaque">
            <a:avLst>
              <a:gd name="adj" fmla="val 16667"/>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09" name="AutoShape 5"/>
          <p:cNvSpPr>
            <a:spLocks noChangeArrowheads="1"/>
          </p:cNvSpPr>
          <p:nvPr/>
        </p:nvSpPr>
        <p:spPr bwMode="auto">
          <a:xfrm>
            <a:off x="2362200" y="2286000"/>
            <a:ext cx="3505200" cy="1066800"/>
          </a:xfrm>
          <a:prstGeom prst="roundRect">
            <a:avLst>
              <a:gd name="adj" fmla="val 16667"/>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0" name="AutoShape 6"/>
          <p:cNvSpPr>
            <a:spLocks noChangeArrowheads="1"/>
          </p:cNvSpPr>
          <p:nvPr/>
        </p:nvSpPr>
        <p:spPr bwMode="auto">
          <a:xfrm>
            <a:off x="2286000" y="762000"/>
            <a:ext cx="3657600" cy="1219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1" name="AutoShape 7"/>
          <p:cNvSpPr>
            <a:spLocks noChangeArrowheads="1"/>
          </p:cNvSpPr>
          <p:nvPr/>
        </p:nvSpPr>
        <p:spPr bwMode="auto">
          <a:xfrm>
            <a:off x="0" y="6172200"/>
            <a:ext cx="2362200" cy="533400"/>
          </a:xfrm>
          <a:prstGeom prst="flowChartTerminator">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2" name="AutoShape 8"/>
          <p:cNvSpPr>
            <a:spLocks noChangeArrowheads="1"/>
          </p:cNvSpPr>
          <p:nvPr/>
        </p:nvSpPr>
        <p:spPr bwMode="auto">
          <a:xfrm>
            <a:off x="0" y="5105400"/>
            <a:ext cx="2362200" cy="914400"/>
          </a:xfrm>
          <a:prstGeom prst="flowChartPreparation">
            <a:avLst/>
          </a:prstGeom>
          <a:solidFill>
            <a:srgbClr val="FFCC99"/>
          </a:solidFill>
          <a:ln w="9525">
            <a:solidFill>
              <a:srgbClr val="00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3" name="AutoShape 9"/>
          <p:cNvSpPr>
            <a:spLocks noChangeArrowheads="1"/>
          </p:cNvSpPr>
          <p:nvPr/>
        </p:nvSpPr>
        <p:spPr bwMode="auto">
          <a:xfrm>
            <a:off x="0" y="3962400"/>
            <a:ext cx="2286000" cy="914400"/>
          </a:xfrm>
          <a:prstGeom prst="bevel">
            <a:avLst>
              <a:gd name="adj" fmla="val 12500"/>
            </a:avLst>
          </a:prstGeom>
          <a:solidFill>
            <a:srgbClr val="CC99FF"/>
          </a:solidFill>
          <a:ln w="9525">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4" name="AutoShape 10"/>
          <p:cNvSpPr>
            <a:spLocks noChangeArrowheads="1"/>
          </p:cNvSpPr>
          <p:nvPr/>
        </p:nvSpPr>
        <p:spPr bwMode="auto">
          <a:xfrm>
            <a:off x="0" y="2438400"/>
            <a:ext cx="2209800" cy="1066800"/>
          </a:xfrm>
          <a:prstGeom prst="bevel">
            <a:avLst>
              <a:gd name="adj" fmla="val 12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5" name="AutoShape 11"/>
          <p:cNvSpPr>
            <a:spLocks noChangeArrowheads="1"/>
          </p:cNvSpPr>
          <p:nvPr/>
        </p:nvSpPr>
        <p:spPr bwMode="auto">
          <a:xfrm>
            <a:off x="0" y="685800"/>
            <a:ext cx="2133600" cy="10668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6" name="Text Box 12"/>
          <p:cNvSpPr txBox="1">
            <a:spLocks noChangeArrowheads="1"/>
          </p:cNvSpPr>
          <p:nvPr/>
        </p:nvSpPr>
        <p:spPr bwMode="auto">
          <a:xfrm>
            <a:off x="685800" y="152401"/>
            <a:ext cx="800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Arial" charset="0"/>
                <a:cs typeface="+mn-cs"/>
              </a:rPr>
              <a:t>Modelling of Immune System for Designing Epitope-based Vaccines</a:t>
            </a:r>
            <a:r>
              <a:rPr lang="en-US" sz="1800">
                <a:latin typeface="Arial" charset="0"/>
                <a:cs typeface="+mn-cs"/>
              </a:rPr>
              <a:t> </a:t>
            </a:r>
          </a:p>
        </p:txBody>
      </p:sp>
      <p:sp>
        <p:nvSpPr>
          <p:cNvPr id="123917" name="Text Box 13"/>
          <p:cNvSpPr txBox="1">
            <a:spLocks noChangeArrowheads="1"/>
          </p:cNvSpPr>
          <p:nvPr/>
        </p:nvSpPr>
        <p:spPr bwMode="auto">
          <a:xfrm>
            <a:off x="76200" y="762001"/>
            <a:ext cx="1981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solidFill>
                  <a:srgbClr val="000066"/>
                </a:solidFill>
                <a:latin typeface="Arial" charset="0"/>
                <a:cs typeface="+mn-cs"/>
              </a:rPr>
              <a:t>Adaptive Immunity (Cellular Response) :  T</a:t>
            </a:r>
            <a:r>
              <a:rPr lang="en-US" sz="1400" b="1" baseline="-25000">
                <a:solidFill>
                  <a:srgbClr val="000066"/>
                </a:solidFill>
                <a:latin typeface="Arial" charset="0"/>
                <a:cs typeface="+mn-cs"/>
              </a:rPr>
              <a:t>helper</a:t>
            </a:r>
            <a:r>
              <a:rPr lang="en-US" sz="1400" b="1">
                <a:solidFill>
                  <a:srgbClr val="000066"/>
                </a:solidFill>
                <a:latin typeface="Arial" charset="0"/>
                <a:cs typeface="+mn-cs"/>
              </a:rPr>
              <a:t> Epitopes</a:t>
            </a:r>
            <a:endParaRPr lang="en-US" sz="1800">
              <a:latin typeface="Arial" charset="0"/>
              <a:cs typeface="+mn-cs"/>
            </a:endParaRPr>
          </a:p>
        </p:txBody>
      </p:sp>
      <p:sp>
        <p:nvSpPr>
          <p:cNvPr id="123918" name="Text Box 14"/>
          <p:cNvSpPr txBox="1">
            <a:spLocks noChangeArrowheads="1"/>
          </p:cNvSpPr>
          <p:nvPr/>
        </p:nvSpPr>
        <p:spPr bwMode="auto">
          <a:xfrm>
            <a:off x="152400" y="2514601"/>
            <a:ext cx="1981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bg1"/>
                </a:solidFill>
                <a:latin typeface="Arial" charset="0"/>
                <a:cs typeface="+mn-cs"/>
              </a:rPr>
              <a:t>Adaptive Immunity (Cellular Response) : CTL Epitopes</a:t>
            </a:r>
            <a:endParaRPr lang="en-US" sz="1400">
              <a:latin typeface="Arial" charset="0"/>
              <a:cs typeface="+mn-cs"/>
            </a:endParaRPr>
          </a:p>
        </p:txBody>
      </p:sp>
      <p:sp>
        <p:nvSpPr>
          <p:cNvPr id="123919" name="Text Box 15"/>
          <p:cNvSpPr txBox="1">
            <a:spLocks noChangeArrowheads="1"/>
          </p:cNvSpPr>
          <p:nvPr/>
        </p:nvSpPr>
        <p:spPr bwMode="auto">
          <a:xfrm>
            <a:off x="152400" y="4038601"/>
            <a:ext cx="2133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chemeClr val="tx2"/>
                </a:solidFill>
                <a:latin typeface="Arial" charset="0"/>
                <a:cs typeface="+mn-cs"/>
              </a:rPr>
              <a:t>Adaptive Immunity (Humoral Response) :B-cell Epitopes</a:t>
            </a:r>
            <a:endParaRPr lang="en-US" sz="1400">
              <a:latin typeface="Arial" charset="0"/>
              <a:cs typeface="+mn-cs"/>
            </a:endParaRPr>
          </a:p>
        </p:txBody>
      </p:sp>
      <p:sp>
        <p:nvSpPr>
          <p:cNvPr id="123920" name="Text Box 16"/>
          <p:cNvSpPr txBox="1">
            <a:spLocks noChangeArrowheads="1"/>
          </p:cNvSpPr>
          <p:nvPr/>
        </p:nvSpPr>
        <p:spPr bwMode="auto">
          <a:xfrm>
            <a:off x="152400" y="5105401"/>
            <a:ext cx="2057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a:solidFill>
                  <a:srgbClr val="990099"/>
                </a:solidFill>
                <a:latin typeface="Arial" charset="0"/>
                <a:cs typeface="+mn-cs"/>
              </a:rPr>
              <a:t>Innate Immunity : Pathogen Recognizing Receptors and ligands</a:t>
            </a:r>
            <a:endParaRPr lang="en-US" sz="1400">
              <a:latin typeface="Arial" charset="0"/>
              <a:cs typeface="+mn-cs"/>
            </a:endParaRPr>
          </a:p>
        </p:txBody>
      </p:sp>
      <p:sp>
        <p:nvSpPr>
          <p:cNvPr id="123921" name="Text Box 17"/>
          <p:cNvSpPr txBox="1">
            <a:spLocks noChangeArrowheads="1"/>
          </p:cNvSpPr>
          <p:nvPr/>
        </p:nvSpPr>
        <p:spPr bwMode="auto">
          <a:xfrm>
            <a:off x="152400" y="6172201"/>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a:latin typeface="Helvetica" charset="0"/>
                <a:cs typeface="+mn-cs"/>
              </a:rPr>
              <a:t>Signal transduction in Immune System</a:t>
            </a:r>
            <a:endParaRPr lang="en-US" sz="1800">
              <a:latin typeface="Helvetica" charset="0"/>
              <a:cs typeface="+mn-cs"/>
            </a:endParaRPr>
          </a:p>
        </p:txBody>
      </p:sp>
      <p:sp>
        <p:nvSpPr>
          <p:cNvPr id="123922" name="AutoShape 18"/>
          <p:cNvSpPr>
            <a:spLocks noChangeArrowheads="1"/>
          </p:cNvSpPr>
          <p:nvPr/>
        </p:nvSpPr>
        <p:spPr bwMode="auto">
          <a:xfrm>
            <a:off x="6019800" y="685800"/>
            <a:ext cx="2971800" cy="27432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3810" name="Picture 19"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838200"/>
            <a:ext cx="27336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4" name="Line 20"/>
          <p:cNvSpPr>
            <a:spLocks noChangeShapeType="1"/>
          </p:cNvSpPr>
          <p:nvPr/>
        </p:nvSpPr>
        <p:spPr bwMode="auto">
          <a:xfrm>
            <a:off x="2133600" y="6858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5" name="Line 21"/>
          <p:cNvSpPr>
            <a:spLocks noChangeShapeType="1"/>
          </p:cNvSpPr>
          <p:nvPr/>
        </p:nvSpPr>
        <p:spPr bwMode="auto">
          <a:xfrm flipV="1">
            <a:off x="2209800" y="3429000"/>
            <a:ext cx="3810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6" name="Text Box 22"/>
          <p:cNvSpPr txBox="1">
            <a:spLocks noChangeArrowheads="1"/>
          </p:cNvSpPr>
          <p:nvPr/>
        </p:nvSpPr>
        <p:spPr bwMode="auto">
          <a:xfrm>
            <a:off x="2286000" y="762001"/>
            <a:ext cx="3657600" cy="131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5000"/>
              </a:lnSpc>
              <a:spcBef>
                <a:spcPct val="50000"/>
              </a:spcBef>
              <a:defRPr/>
            </a:pPr>
            <a:r>
              <a:rPr lang="en-US" sz="1400" b="1">
                <a:latin typeface="Arial" charset="0"/>
                <a:cs typeface="+mn-cs"/>
              </a:rPr>
              <a:t>Propred:</a:t>
            </a:r>
            <a:r>
              <a:rPr lang="en-US" sz="1400">
                <a:latin typeface="Arial" charset="0"/>
                <a:cs typeface="+mn-cs"/>
              </a:rPr>
              <a:t> for promiscuous MHC II binders</a:t>
            </a:r>
          </a:p>
          <a:p>
            <a:pPr>
              <a:lnSpc>
                <a:spcPct val="75000"/>
              </a:lnSpc>
              <a:spcBef>
                <a:spcPct val="50000"/>
              </a:spcBef>
              <a:defRPr/>
            </a:pPr>
            <a:r>
              <a:rPr lang="en-US" sz="1400" b="1">
                <a:latin typeface="Arial" charset="0"/>
                <a:cs typeface="+mn-cs"/>
              </a:rPr>
              <a:t>MMBpred:</a:t>
            </a:r>
            <a:r>
              <a:rPr lang="en-US" sz="1400">
                <a:latin typeface="Arial" charset="0"/>
                <a:cs typeface="+mn-cs"/>
              </a:rPr>
              <a:t>for high affinity mutated binders</a:t>
            </a:r>
          </a:p>
          <a:p>
            <a:pPr>
              <a:lnSpc>
                <a:spcPct val="75000"/>
              </a:lnSpc>
              <a:spcBef>
                <a:spcPct val="50000"/>
              </a:spcBef>
              <a:defRPr/>
            </a:pPr>
            <a:r>
              <a:rPr lang="en-US" sz="1400" b="1">
                <a:latin typeface="Arial" charset="0"/>
                <a:cs typeface="+mn-cs"/>
              </a:rPr>
              <a:t>MHC2pred:</a:t>
            </a:r>
            <a:r>
              <a:rPr lang="en-US" sz="1400">
                <a:latin typeface="Arial" charset="0"/>
                <a:cs typeface="+mn-cs"/>
              </a:rPr>
              <a:t> SVM based method</a:t>
            </a:r>
          </a:p>
          <a:p>
            <a:pPr>
              <a:lnSpc>
                <a:spcPct val="75000"/>
              </a:lnSpc>
              <a:spcBef>
                <a:spcPct val="50000"/>
              </a:spcBef>
              <a:defRPr/>
            </a:pPr>
            <a:r>
              <a:rPr lang="en-US" sz="1400" b="1">
                <a:latin typeface="Arial" charset="0"/>
                <a:cs typeface="+mn-cs"/>
              </a:rPr>
              <a:t>MHCBN</a:t>
            </a:r>
            <a:r>
              <a:rPr lang="en-US" sz="1400">
                <a:latin typeface="Arial" charset="0"/>
                <a:cs typeface="+mn-cs"/>
              </a:rPr>
              <a:t>: A database of MHC/TAP binders and non-binders</a:t>
            </a:r>
            <a:r>
              <a:rPr lang="en-US" sz="1800">
                <a:latin typeface="Arial" charset="0"/>
                <a:cs typeface="+mn-cs"/>
              </a:rPr>
              <a:t> </a:t>
            </a:r>
          </a:p>
        </p:txBody>
      </p:sp>
      <p:sp>
        <p:nvSpPr>
          <p:cNvPr id="123927" name="Text Box 23"/>
          <p:cNvSpPr txBox="1">
            <a:spLocks noChangeArrowheads="1"/>
          </p:cNvSpPr>
          <p:nvPr/>
        </p:nvSpPr>
        <p:spPr bwMode="auto">
          <a:xfrm>
            <a:off x="2362200" y="2286001"/>
            <a:ext cx="3581400" cy="111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defRPr/>
            </a:pPr>
            <a:r>
              <a:rPr lang="en-US" sz="1400" b="1" dirty="0" err="1">
                <a:latin typeface="Arial" charset="0"/>
                <a:cs typeface="+mn-cs"/>
              </a:rPr>
              <a:t>Pcleavage</a:t>
            </a:r>
            <a:r>
              <a:rPr lang="en-US" sz="1400" dirty="0">
                <a:latin typeface="Arial" charset="0"/>
                <a:cs typeface="+mn-cs"/>
              </a:rPr>
              <a:t>: for proteome cleavage sites</a:t>
            </a:r>
          </a:p>
          <a:p>
            <a:pPr>
              <a:lnSpc>
                <a:spcPct val="80000"/>
              </a:lnSpc>
              <a:spcBef>
                <a:spcPct val="50000"/>
              </a:spcBef>
              <a:defRPr/>
            </a:pPr>
            <a:r>
              <a:rPr lang="en-US" sz="1400" b="1" dirty="0" err="1">
                <a:latin typeface="Arial" charset="0"/>
                <a:cs typeface="+mn-cs"/>
              </a:rPr>
              <a:t>TAPpred</a:t>
            </a:r>
            <a:r>
              <a:rPr lang="en-US" sz="1400" b="1" dirty="0">
                <a:latin typeface="Arial" charset="0"/>
                <a:cs typeface="+mn-cs"/>
              </a:rPr>
              <a:t>:</a:t>
            </a:r>
            <a:r>
              <a:rPr lang="en-US" sz="1400" dirty="0">
                <a:latin typeface="Arial" charset="0"/>
                <a:cs typeface="+mn-cs"/>
              </a:rPr>
              <a:t> for predicting TAP binders</a:t>
            </a:r>
          </a:p>
          <a:p>
            <a:pPr>
              <a:lnSpc>
                <a:spcPct val="80000"/>
              </a:lnSpc>
              <a:spcBef>
                <a:spcPct val="50000"/>
              </a:spcBef>
              <a:defRPr/>
            </a:pPr>
            <a:r>
              <a:rPr lang="en-US" sz="1400" b="1" dirty="0">
                <a:latin typeface="Arial" charset="0"/>
                <a:cs typeface="+mn-cs"/>
              </a:rPr>
              <a:t>Propred1:</a:t>
            </a:r>
            <a:r>
              <a:rPr lang="en-US" sz="1400" dirty="0">
                <a:latin typeface="Arial" charset="0"/>
                <a:cs typeface="+mn-cs"/>
              </a:rPr>
              <a:t> for promiscuous MHC I binders</a:t>
            </a:r>
          </a:p>
          <a:p>
            <a:pPr>
              <a:lnSpc>
                <a:spcPct val="80000"/>
              </a:lnSpc>
              <a:spcBef>
                <a:spcPct val="50000"/>
              </a:spcBef>
              <a:defRPr/>
            </a:pPr>
            <a:r>
              <a:rPr lang="en-US" sz="1400" b="1" dirty="0" err="1">
                <a:latin typeface="Arial" charset="0"/>
                <a:cs typeface="+mn-cs"/>
              </a:rPr>
              <a:t>CTLpred</a:t>
            </a:r>
            <a:r>
              <a:rPr lang="en-US" sz="1400" b="1" dirty="0">
                <a:latin typeface="Arial" charset="0"/>
                <a:cs typeface="+mn-cs"/>
              </a:rPr>
              <a:t>:</a:t>
            </a:r>
            <a:r>
              <a:rPr lang="en-US" sz="1400" dirty="0">
                <a:latin typeface="Arial" charset="0"/>
                <a:cs typeface="+mn-cs"/>
              </a:rPr>
              <a:t> Prediction of CTL epitopes</a:t>
            </a:r>
          </a:p>
        </p:txBody>
      </p:sp>
      <p:sp>
        <p:nvSpPr>
          <p:cNvPr id="123928" name="Text Box 24"/>
          <p:cNvSpPr txBox="1">
            <a:spLocks noChangeArrowheads="1"/>
          </p:cNvSpPr>
          <p:nvPr/>
        </p:nvSpPr>
        <p:spPr bwMode="auto">
          <a:xfrm>
            <a:off x="2514600" y="6248400"/>
            <a:ext cx="3657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Arial" charset="0"/>
                <a:cs typeface="+mn-cs"/>
              </a:rPr>
              <a:t>Cytopred:</a:t>
            </a:r>
            <a:r>
              <a:rPr lang="en-US" sz="1400">
                <a:latin typeface="Arial" charset="0"/>
                <a:cs typeface="+mn-cs"/>
              </a:rPr>
              <a:t> for classification of Cytokines</a:t>
            </a:r>
          </a:p>
        </p:txBody>
      </p:sp>
      <p:sp>
        <p:nvSpPr>
          <p:cNvPr id="123929" name="Text Box 25"/>
          <p:cNvSpPr txBox="1">
            <a:spLocks noChangeArrowheads="1"/>
          </p:cNvSpPr>
          <p:nvPr/>
        </p:nvSpPr>
        <p:spPr bwMode="auto">
          <a:xfrm>
            <a:off x="2514600" y="3733800"/>
            <a:ext cx="34079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1">
                <a:latin typeface="Arial" charset="0"/>
                <a:cs typeface="+mn-cs"/>
              </a:rPr>
              <a:t>BCIpep:</a:t>
            </a:r>
            <a:r>
              <a:rPr lang="en-US" sz="1400">
                <a:latin typeface="Arial" charset="0"/>
                <a:cs typeface="+mn-cs"/>
              </a:rPr>
              <a:t> A database of B-cell eptioes; </a:t>
            </a:r>
          </a:p>
          <a:p>
            <a:pPr>
              <a:defRPr/>
            </a:pPr>
            <a:r>
              <a:rPr lang="en-US" sz="1400" b="1">
                <a:latin typeface="Arial" charset="0"/>
                <a:cs typeface="+mn-cs"/>
              </a:rPr>
              <a:t>ABCpred:</a:t>
            </a:r>
            <a:r>
              <a:rPr lang="en-US" sz="1400">
                <a:latin typeface="Arial" charset="0"/>
                <a:cs typeface="+mn-cs"/>
              </a:rPr>
              <a:t> for predicting B-cell epitopes</a:t>
            </a:r>
          </a:p>
          <a:p>
            <a:pPr>
              <a:defRPr/>
            </a:pPr>
            <a:r>
              <a:rPr lang="en-US" sz="1400" b="1">
                <a:latin typeface="Arial" charset="0"/>
                <a:cs typeface="+mn-cs"/>
              </a:rPr>
              <a:t>ALGpred:</a:t>
            </a:r>
            <a:r>
              <a:rPr lang="en-US" sz="1400">
                <a:latin typeface="Arial" charset="0"/>
                <a:cs typeface="+mn-cs"/>
              </a:rPr>
              <a:t> for allergens and IgE eptopes</a:t>
            </a:r>
          </a:p>
          <a:p>
            <a:pPr>
              <a:defRPr/>
            </a:pPr>
            <a:r>
              <a:rPr lang="en-US" sz="1400" b="1">
                <a:latin typeface="Arial" charset="0"/>
                <a:cs typeface="+mn-cs"/>
              </a:rPr>
              <a:t>HaptenDB:</a:t>
            </a:r>
            <a:r>
              <a:rPr lang="en-US" sz="1400">
                <a:latin typeface="Arial" charset="0"/>
                <a:cs typeface="+mn-cs"/>
              </a:rPr>
              <a:t> A datbase of haptens</a:t>
            </a:r>
            <a:r>
              <a:rPr lang="en-US" sz="1800">
                <a:latin typeface="Arial" charset="0"/>
                <a:cs typeface="+mn-cs"/>
              </a:rPr>
              <a:t>  </a:t>
            </a:r>
          </a:p>
        </p:txBody>
      </p:sp>
      <p:sp>
        <p:nvSpPr>
          <p:cNvPr id="123930" name="Text Box 26"/>
          <p:cNvSpPr txBox="1">
            <a:spLocks noChangeArrowheads="1"/>
          </p:cNvSpPr>
          <p:nvPr/>
        </p:nvSpPr>
        <p:spPr bwMode="auto">
          <a:xfrm>
            <a:off x="2590800" y="5181601"/>
            <a:ext cx="3352800"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defRPr/>
            </a:pPr>
            <a:r>
              <a:rPr lang="en-US" sz="1400" b="1">
                <a:latin typeface="Arial" charset="0"/>
                <a:cs typeface="+mn-cs"/>
              </a:rPr>
              <a:t>PRRDB:</a:t>
            </a:r>
            <a:r>
              <a:rPr lang="en-US" sz="1400">
                <a:latin typeface="Arial" charset="0"/>
                <a:cs typeface="+mn-cs"/>
              </a:rPr>
              <a:t> A database of PRRs &amp; ligands</a:t>
            </a:r>
          </a:p>
          <a:p>
            <a:pPr>
              <a:lnSpc>
                <a:spcPct val="80000"/>
              </a:lnSpc>
              <a:spcBef>
                <a:spcPct val="50000"/>
              </a:spcBef>
              <a:defRPr/>
            </a:pPr>
            <a:r>
              <a:rPr lang="en-US" sz="1400" b="1">
                <a:latin typeface="Arial" charset="0"/>
                <a:cs typeface="+mn-cs"/>
              </a:rPr>
              <a:t>Antibp:</a:t>
            </a:r>
            <a:r>
              <a:rPr lang="en-US" sz="1400">
                <a:latin typeface="Arial" charset="0"/>
                <a:cs typeface="+mn-cs"/>
              </a:rPr>
              <a:t> for anti-bacterial peptides </a:t>
            </a:r>
            <a:r>
              <a:rPr lang="en-US" sz="1800">
                <a:latin typeface="Arial" charset="0"/>
                <a:cs typeface="+mn-cs"/>
              </a:rPr>
              <a:t> </a:t>
            </a:r>
          </a:p>
        </p:txBody>
      </p:sp>
      <p:pic>
        <p:nvPicPr>
          <p:cNvPr id="123936"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138" y="3505200"/>
            <a:ext cx="309086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0402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2" descr="&#10;Picture 7.png                                                  00086346Macintosh HD                   C2DAFB20:"/>
          <p:cNvPicPr>
            <a:picLocks noChangeAspect="1" noChangeArrowheads="1"/>
          </p:cNvPicPr>
          <p:nvPr/>
        </p:nvPicPr>
        <p:blipFill>
          <a:blip r:embed="rId2"/>
          <a:srcRect/>
          <a:stretch>
            <a:fillRect/>
          </a:stretch>
        </p:blipFill>
        <p:spPr bwMode="auto">
          <a:xfrm>
            <a:off x="-41276" y="52389"/>
            <a:ext cx="9226551" cy="6751637"/>
          </a:xfrm>
          <a:prstGeom prst="rect">
            <a:avLst/>
          </a:prstGeom>
          <a:noFill/>
        </p:spPr>
      </p:pic>
    </p:spTree>
    <p:extLst>
      <p:ext uri="{BB962C8B-B14F-4D97-AF65-F5344CB8AC3E}">
        <p14:creationId xmlns:p14="http://schemas.microsoft.com/office/powerpoint/2010/main" val="28064531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descr="&#10;Picture 8.png                                                  00086346Macintosh HD                   C2DAFB20:"/>
          <p:cNvPicPr>
            <a:picLocks noChangeAspect="1" noChangeArrowheads="1"/>
          </p:cNvPicPr>
          <p:nvPr/>
        </p:nvPicPr>
        <p:blipFill>
          <a:blip r:embed="rId2"/>
          <a:srcRect/>
          <a:stretch>
            <a:fillRect/>
          </a:stretch>
        </p:blipFill>
        <p:spPr bwMode="auto">
          <a:xfrm>
            <a:off x="-19050" y="39688"/>
            <a:ext cx="9182100" cy="6778625"/>
          </a:xfrm>
          <a:prstGeom prst="rect">
            <a:avLst/>
          </a:prstGeom>
          <a:noFill/>
        </p:spPr>
      </p:pic>
    </p:spTree>
    <p:extLst>
      <p:ext uri="{BB962C8B-B14F-4D97-AF65-F5344CB8AC3E}">
        <p14:creationId xmlns:p14="http://schemas.microsoft.com/office/powerpoint/2010/main" val="24697346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28 at 12.54.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30182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descr="&#10;Picture 9.png                                                  00086346Macintosh HD                   C2DAFB20:"/>
          <p:cNvPicPr>
            <a:picLocks noChangeAspect="1" noChangeArrowheads="1"/>
          </p:cNvPicPr>
          <p:nvPr/>
        </p:nvPicPr>
        <p:blipFill>
          <a:blip r:embed="rId2"/>
          <a:srcRect/>
          <a:stretch>
            <a:fillRect/>
          </a:stretch>
        </p:blipFill>
        <p:spPr bwMode="auto">
          <a:xfrm>
            <a:off x="-41275" y="47625"/>
            <a:ext cx="9226550" cy="6761163"/>
          </a:xfrm>
          <a:prstGeom prst="rect">
            <a:avLst/>
          </a:prstGeom>
          <a:noFill/>
        </p:spPr>
      </p:pic>
    </p:spTree>
    <p:extLst>
      <p:ext uri="{BB962C8B-B14F-4D97-AF65-F5344CB8AC3E}">
        <p14:creationId xmlns:p14="http://schemas.microsoft.com/office/powerpoint/2010/main" val="40498984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1172</Words>
  <Application>Microsoft Macintosh PowerPoint</Application>
  <PresentationFormat>On-screen Show (4:3)</PresentationFormat>
  <Paragraphs>206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 of existing web services</vt:lpstr>
      <vt:lpstr>GPSR: A Resource for Genomics Proteomics and Systems Biology </vt:lpstr>
      <vt:lpstr>PowerPoint Presentation</vt:lpstr>
      <vt:lpstr>PowerPoint Presentation</vt:lpstr>
      <vt:lpstr>PowerPoint Presentation</vt:lpstr>
      <vt:lpstr>Major Features of OSDDlinux</vt:lpstr>
      <vt:lpstr>Major Features of OSDDlinux</vt:lpstr>
      <vt:lpstr>Installation of OSDDlinux</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apple</cp:lastModifiedBy>
  <cp:revision>35</cp:revision>
  <dcterms:created xsi:type="dcterms:W3CDTF">2013-09-06T16:53:32Z</dcterms:created>
  <dcterms:modified xsi:type="dcterms:W3CDTF">2013-10-24T02:26:29Z</dcterms:modified>
</cp:coreProperties>
</file>