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77" r:id="rId2"/>
    <p:sldId id="295" r:id="rId3"/>
    <p:sldId id="296" r:id="rId4"/>
    <p:sldId id="334" r:id="rId5"/>
    <p:sldId id="314" r:id="rId6"/>
    <p:sldId id="313" r:id="rId7"/>
    <p:sldId id="315" r:id="rId8"/>
    <p:sldId id="316" r:id="rId9"/>
    <p:sldId id="317" r:id="rId10"/>
    <p:sldId id="278" r:id="rId11"/>
    <p:sldId id="279" r:id="rId12"/>
    <p:sldId id="280" r:id="rId13"/>
    <p:sldId id="281" r:id="rId14"/>
    <p:sldId id="263" r:id="rId15"/>
    <p:sldId id="282" r:id="rId16"/>
    <p:sldId id="264" r:id="rId17"/>
    <p:sldId id="283" r:id="rId18"/>
    <p:sldId id="285" r:id="rId19"/>
    <p:sldId id="284" r:id="rId20"/>
    <p:sldId id="290" r:id="rId21"/>
    <p:sldId id="318" r:id="rId22"/>
    <p:sldId id="319" r:id="rId23"/>
    <p:sldId id="320" r:id="rId24"/>
    <p:sldId id="321" r:id="rId25"/>
    <p:sldId id="322" r:id="rId26"/>
    <p:sldId id="323" r:id="rId27"/>
    <p:sldId id="299" r:id="rId28"/>
    <p:sldId id="260" r:id="rId29"/>
    <p:sldId id="324" r:id="rId30"/>
    <p:sldId id="328" r:id="rId31"/>
    <p:sldId id="310" r:id="rId32"/>
    <p:sldId id="311" r:id="rId33"/>
    <p:sldId id="294" r:id="rId34"/>
    <p:sldId id="331" r:id="rId35"/>
    <p:sldId id="332" r:id="rId36"/>
    <p:sldId id="333" r:id="rId37"/>
    <p:sldId id="292" r:id="rId38"/>
    <p:sldId id="29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5663" autoAdjust="0"/>
    <p:restoredTop sz="94746" autoAdjust="0"/>
  </p:normalViewPr>
  <p:slideViewPr>
    <p:cSldViewPr snapToGrid="0" snapToObjects="1">
      <p:cViewPr varScale="1">
        <p:scale>
          <a:sx n="92" d="100"/>
          <a:sy n="92" d="100"/>
        </p:scale>
        <p:origin x="-16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B6C3F-1721-704A-84F9-3D7DD31466AD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269B5-6F42-064B-B6EB-E10D0FD00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6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F1B46-5F85-415D-99FE-CDBE07F75B44}" type="slidenum">
              <a:rPr lang="en-US"/>
              <a:pPr/>
              <a:t>6</a:t>
            </a:fld>
            <a:endParaRPr lang="en-US"/>
          </a:p>
        </p:txBody>
      </p:sp>
      <p:sp>
        <p:nvSpPr>
          <p:cNvPr id="405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7148"/>
            <a:ext cx="5029200" cy="41222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D4CFAD-C517-1F4C-BD7D-02148451B95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4121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16984BF9-6B96-634E-8E0A-07BE8D771720}" type="slidenum">
              <a:rPr lang="en-US" sz="1200" smtClean="0"/>
              <a:pPr>
                <a:defRPr/>
              </a:pPr>
              <a:t>9</a:t>
            </a:fld>
            <a:endParaRPr lang="en-US" sz="1200" smtClean="0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6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42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7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5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67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6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4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3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3B6BB-5C1B-824C-957A-DFA2356A3266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181ED-7E88-6944-BD42-275E0AFFC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7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aghava@imtech.res.in" TargetMode="External"/><Relationship Id="rId4" Type="http://schemas.openxmlformats.org/officeDocument/2006/relationships/hyperlink" Target="http://crdd.osdd.net/" TargetMode="External"/><Relationship Id="rId5" Type="http://schemas.openxmlformats.org/officeDocument/2006/relationships/hyperlink" Target="http://ww.imtech.res.in/raghava/" TargetMode="External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tech.res.in/raghava/gwblast/" TargetMode="External"/><Relationship Id="rId4" Type="http://schemas.openxmlformats.org/officeDocument/2006/relationships/hyperlink" Target="http://www.imtech.res.in/raghava/nrpred/" TargetMode="External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imtech.res.in/raghava/ftgpred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tech.res.in/raghava/abcpred/" TargetMode="External"/><Relationship Id="rId4" Type="http://schemas.openxmlformats.org/officeDocument/2006/relationships/hyperlink" Target="http://www.imtech.res.in/raghava/algpred/" TargetMode="External"/><Relationship Id="rId5" Type="http://schemas.openxmlformats.org/officeDocument/2006/relationships/hyperlink" Target="http://www.imtech.res.in/raghava/cbtop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mtech.res.in/raghava/bcepred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40" name="Picture 16" descr="&#10;Imtech.jpg                                                     00018844raghava                        C552DF9B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0150"/>
            <a:ext cx="9144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0" y="5366266"/>
            <a:ext cx="9144000" cy="369332"/>
          </a:xfrm>
          <a:prstGeom prst="rect">
            <a:avLst/>
          </a:prstGeom>
          <a:solidFill>
            <a:srgbClr val="3399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      </a:t>
            </a:r>
            <a:r>
              <a:rPr lang="en-US" b="1" dirty="0" smtClean="0"/>
              <a:t>Bioinformatics          </a:t>
            </a:r>
            <a:r>
              <a:rPr lang="en-US" b="1" dirty="0"/>
              <a:t>Drug </a:t>
            </a:r>
            <a:r>
              <a:rPr lang="en-US" b="1" dirty="0" smtClean="0"/>
              <a:t>Informatics           </a:t>
            </a:r>
            <a:r>
              <a:rPr lang="en-US" b="1" dirty="0"/>
              <a:t>Vaccine </a:t>
            </a:r>
            <a:r>
              <a:rPr lang="en-US" b="1" dirty="0" smtClean="0"/>
              <a:t>Informatics            </a:t>
            </a:r>
            <a:r>
              <a:rPr lang="en-US" b="1" dirty="0" err="1" smtClean="0"/>
              <a:t>Chemoinformatics</a:t>
            </a:r>
            <a:endParaRPr lang="en-US" b="1" dirty="0"/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0" y="5661026"/>
            <a:ext cx="9144000" cy="1200328"/>
          </a:xfrm>
          <a:prstGeom prst="rect">
            <a:avLst/>
          </a:prstGeom>
          <a:solidFill>
            <a:srgbClr val="008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chemeClr val="bg2"/>
                </a:solidFill>
                <a:latin typeface="Times" charset="0"/>
                <a:ea typeface="MS PGothic" pitchFamily="34" charset="-128"/>
              </a:rPr>
              <a:t>   Email</a:t>
            </a:r>
            <a:r>
              <a:rPr lang="en-US" sz="2400" b="1" dirty="0">
                <a:solidFill>
                  <a:schemeClr val="bg2"/>
                </a:solidFill>
                <a:latin typeface="Times" charset="0"/>
                <a:ea typeface="MS PGothic" pitchFamily="34" charset="-128"/>
              </a:rPr>
              <a:t>: </a:t>
            </a:r>
            <a:r>
              <a:rPr lang="en-US" sz="2400" b="1" dirty="0">
                <a:solidFill>
                  <a:schemeClr val="bg2"/>
                </a:solidFill>
                <a:latin typeface="Times" charset="0"/>
                <a:ea typeface="MS PGothic" pitchFamily="34" charset="-128"/>
                <a:hlinkClick r:id="rId3"/>
              </a:rPr>
              <a:t>raghava@imtech.res.in</a:t>
            </a:r>
            <a:r>
              <a:rPr lang="en-US" sz="2400" b="1" dirty="0">
                <a:solidFill>
                  <a:schemeClr val="bg2"/>
                </a:solidFill>
                <a:latin typeface="Times" charset="0"/>
                <a:ea typeface="MS PGothic" pitchFamily="34" charset="-128"/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  <a:latin typeface="Times" charset="0"/>
                <a:ea typeface="MS PGothic" pitchFamily="34" charset="-128"/>
              </a:rPr>
              <a:t>               </a:t>
            </a:r>
            <a:r>
              <a:rPr lang="en-US" sz="2400" b="1" dirty="0">
                <a:solidFill>
                  <a:schemeClr val="bg2"/>
                </a:solidFill>
                <a:latin typeface="Times" charset="0"/>
                <a:ea typeface="MS PGothic" pitchFamily="34" charset="-128"/>
                <a:hlinkClick r:id="rId4"/>
              </a:rPr>
              <a:t>http:/</a:t>
            </a:r>
            <a:r>
              <a:rPr lang="en-US" sz="2400" b="1" dirty="0" smtClean="0">
                <a:solidFill>
                  <a:schemeClr val="bg2"/>
                </a:solidFill>
                <a:latin typeface="Times" charset="0"/>
                <a:ea typeface="MS PGothic" pitchFamily="34" charset="-128"/>
                <a:hlinkClick r:id="rId4"/>
              </a:rPr>
              <a:t>/osddlinux.osdd.net</a:t>
            </a:r>
            <a:r>
              <a:rPr lang="en-US" sz="2400" b="1" dirty="0">
                <a:solidFill>
                  <a:schemeClr val="bg2"/>
                </a:solidFill>
                <a:latin typeface="Times" charset="0"/>
                <a:ea typeface="MS PGothic" pitchFamily="34" charset="-128"/>
                <a:hlinkClick r:id="rId4"/>
              </a:rPr>
              <a:t>/</a:t>
            </a:r>
            <a:r>
              <a:rPr lang="en-US" sz="2400" b="1" dirty="0">
                <a:solidFill>
                  <a:schemeClr val="bg2"/>
                </a:solidFill>
                <a:latin typeface="Times" charset="0"/>
                <a:ea typeface="MS PGothic" pitchFamily="34" charset="-128"/>
              </a:rPr>
              <a:t> </a:t>
            </a:r>
          </a:p>
          <a:p>
            <a:pPr eaLnBrk="1" hangingPunct="1"/>
            <a:endParaRPr lang="en-US" sz="2400" b="1" dirty="0">
              <a:solidFill>
                <a:schemeClr val="bg2"/>
              </a:solidFill>
              <a:latin typeface="Times" charset="0"/>
              <a:ea typeface="MS PGothic" pitchFamily="34" charset="-128"/>
            </a:endParaRPr>
          </a:p>
          <a:p>
            <a:pPr algn="ctr" eaLnBrk="1" hangingPunct="1"/>
            <a:r>
              <a:rPr lang="en-US" sz="2400" b="1" dirty="0">
                <a:solidFill>
                  <a:schemeClr val="bg2"/>
                </a:solidFill>
                <a:latin typeface="Times" charset="0"/>
                <a:ea typeface="MS PGothic" pitchFamily="34" charset="-128"/>
                <a:hlinkClick r:id="rId5"/>
              </a:rPr>
              <a:t>http://ww.imtech.res.in/raghava/</a:t>
            </a:r>
            <a:r>
              <a:rPr lang="en-US" sz="2400" b="1" dirty="0">
                <a:solidFill>
                  <a:schemeClr val="bg2"/>
                </a:solidFill>
                <a:latin typeface="Times" charset="0"/>
                <a:ea typeface="MS PGothic" pitchFamily="34" charset="-128"/>
              </a:rPr>
              <a:t> </a:t>
            </a:r>
          </a:p>
        </p:txBody>
      </p:sp>
      <p:sp>
        <p:nvSpPr>
          <p:cNvPr id="2" name="Can 1"/>
          <p:cNvSpPr/>
          <p:nvPr/>
        </p:nvSpPr>
        <p:spPr>
          <a:xfrm>
            <a:off x="0" y="0"/>
            <a:ext cx="230925" cy="685800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2738" name="Picture 8" descr="vandemataram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2739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457200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72741" name="WordArt 17"/>
          <p:cNvSpPr>
            <a:spLocks noChangeArrowheads="1" noChangeShapeType="1" noTextEdit="1"/>
          </p:cNvSpPr>
          <p:nvPr/>
        </p:nvSpPr>
        <p:spPr bwMode="auto">
          <a:xfrm>
            <a:off x="990600" y="1447800"/>
            <a:ext cx="7696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Dr G P S Raghava, Head Bioinformatics Centre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1219200" y="1905000"/>
            <a:ext cx="792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>
                <a:latin typeface="Times New Roman" charset="0"/>
                <a:ea typeface="ＭＳ Ｐゴシック" charset="0"/>
              </a:rPr>
              <a:t>Institute of Microbial Technology, Chandigarh, India</a:t>
            </a:r>
          </a:p>
        </p:txBody>
      </p:sp>
      <p:sp>
        <p:nvSpPr>
          <p:cNvPr id="372744" name="Text Box 8"/>
          <p:cNvSpPr txBox="1">
            <a:spLocks noChangeArrowheads="1"/>
          </p:cNvSpPr>
          <p:nvPr/>
        </p:nvSpPr>
        <p:spPr bwMode="auto">
          <a:xfrm>
            <a:off x="0" y="381001"/>
            <a:ext cx="91440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Arial" pitchFamily="34" charset="0"/>
                <a:ea typeface="MS PGothic" pitchFamily="34" charset="-128"/>
              </a:rPr>
              <a:t>   </a:t>
            </a:r>
            <a:r>
              <a:rPr lang="en-US" sz="2400" b="1" dirty="0"/>
              <a:t> </a:t>
            </a:r>
            <a:r>
              <a:rPr lang="en-US" sz="2400" b="1" dirty="0" smtClean="0"/>
              <a:t>          </a:t>
            </a:r>
            <a:r>
              <a:rPr lang="en-US" sz="2400" b="1" dirty="0" err="1" smtClean="0"/>
              <a:t>OSDDlinux</a:t>
            </a:r>
            <a:r>
              <a:rPr lang="en-US" sz="2400" b="1" dirty="0"/>
              <a:t>: Operating System for </a:t>
            </a:r>
            <a:r>
              <a:rPr lang="en-US" sz="2400" b="1" dirty="0" smtClean="0"/>
              <a:t>Drug </a:t>
            </a:r>
            <a:r>
              <a:rPr lang="en-US" sz="2400" b="1" dirty="0"/>
              <a:t>D</a:t>
            </a:r>
            <a:r>
              <a:rPr lang="en-US" sz="2400" b="1" dirty="0" smtClean="0"/>
              <a:t>iscovery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6808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029200" y="2286000"/>
            <a:ext cx="3657600" cy="762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505200" y="3276600"/>
            <a:ext cx="2057400" cy="838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6553200" y="0"/>
            <a:ext cx="2590800" cy="8382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791200" y="3200400"/>
            <a:ext cx="3124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429000" y="3276601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Times" charset="0"/>
                <a:cs typeface="+mn-cs"/>
              </a:rPr>
              <a:t>Peptide/ Proteins</a:t>
            </a:r>
            <a:endParaRPr lang="en-US" dirty="0">
              <a:solidFill>
                <a:srgbClr val="000000"/>
              </a:solidFill>
              <a:latin typeface="Times" charset="0"/>
              <a:cs typeface="+mn-cs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0"/>
            <a:ext cx="3048000" cy="8382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0" y="1"/>
            <a:ext cx="4038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Drug/inhibitor/vaccine/ Disease Diagnostics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629400" y="1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Peptide Structure, docked structure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3581400" y="0"/>
            <a:ext cx="2590800" cy="8382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3733800" y="1"/>
            <a:ext cx="2362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Peptide-Protein Interaction</a:t>
            </a:r>
          </a:p>
        </p:txBody>
      </p:sp>
      <p:cxnSp>
        <p:nvCxnSpPr>
          <p:cNvPr id="33804" name="AutoShape 12"/>
          <p:cNvCxnSpPr>
            <a:cxnSpLocks noChangeShapeType="1"/>
            <a:endCxn id="33795" idx="0"/>
          </p:cNvCxnSpPr>
          <p:nvPr/>
        </p:nvCxnSpPr>
        <p:spPr bwMode="auto">
          <a:xfrm>
            <a:off x="4495801" y="990600"/>
            <a:ext cx="38100" cy="2286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05" name="AutoShape 13"/>
          <p:cNvCxnSpPr>
            <a:cxnSpLocks noChangeShapeType="1"/>
          </p:cNvCxnSpPr>
          <p:nvPr/>
        </p:nvCxnSpPr>
        <p:spPr bwMode="auto">
          <a:xfrm>
            <a:off x="914400" y="990600"/>
            <a:ext cx="6477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06" name="AutoShape 14"/>
          <p:cNvCxnSpPr>
            <a:cxnSpLocks noChangeShapeType="1"/>
            <a:endCxn id="33799" idx="2"/>
          </p:cNvCxnSpPr>
          <p:nvPr/>
        </p:nvCxnSpPr>
        <p:spPr bwMode="auto">
          <a:xfrm flipV="1">
            <a:off x="914400" y="838200"/>
            <a:ext cx="609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07" name="AutoShape 15"/>
          <p:cNvCxnSpPr>
            <a:cxnSpLocks noChangeShapeType="1"/>
            <a:endCxn id="33802" idx="2"/>
          </p:cNvCxnSpPr>
          <p:nvPr/>
        </p:nvCxnSpPr>
        <p:spPr bwMode="auto">
          <a:xfrm flipV="1">
            <a:off x="4495800" y="838200"/>
            <a:ext cx="3810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08" name="AutoShape 16"/>
          <p:cNvCxnSpPr>
            <a:cxnSpLocks noChangeShapeType="1"/>
            <a:endCxn id="33796" idx="2"/>
          </p:cNvCxnSpPr>
          <p:nvPr/>
        </p:nvCxnSpPr>
        <p:spPr bwMode="auto">
          <a:xfrm flipV="1">
            <a:off x="7391400" y="838200"/>
            <a:ext cx="457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809" name="AutoShape 17"/>
          <p:cNvSpPr>
            <a:spLocks noChangeArrowheads="1"/>
          </p:cNvSpPr>
          <p:nvPr/>
        </p:nvSpPr>
        <p:spPr bwMode="auto">
          <a:xfrm>
            <a:off x="228600" y="1143000"/>
            <a:ext cx="396240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304800" y="1219201"/>
            <a:ext cx="373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Adaptive Immunity: B-cell, T-cell Epitope</a:t>
            </a:r>
          </a:p>
        </p:txBody>
      </p:sp>
      <p:sp>
        <p:nvSpPr>
          <p:cNvPr id="33811" name="AutoShape 19"/>
          <p:cNvSpPr>
            <a:spLocks noChangeArrowheads="1"/>
          </p:cNvSpPr>
          <p:nvPr/>
        </p:nvSpPr>
        <p:spPr bwMode="auto">
          <a:xfrm>
            <a:off x="4800600" y="1219200"/>
            <a:ext cx="396240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4876800" y="1219201"/>
            <a:ext cx="3733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Innate Immunity: Toll-like receptors</a:t>
            </a: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152400" y="2286000"/>
            <a:ext cx="3657600" cy="762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228600" y="2286001"/>
            <a:ext cx="3581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Anti-(bacterial , microbial, cancer, viral) peptides</a:t>
            </a: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5181600" y="2286001"/>
            <a:ext cx="358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Mimotopes for diseases diagnostics</a:t>
            </a:r>
          </a:p>
        </p:txBody>
      </p:sp>
      <p:cxnSp>
        <p:nvCxnSpPr>
          <p:cNvPr id="33816" name="AutoShape 24"/>
          <p:cNvCxnSpPr>
            <a:cxnSpLocks noChangeShapeType="1"/>
            <a:stCxn id="33809" idx="3"/>
            <a:endCxn id="33798" idx="0"/>
          </p:cNvCxnSpPr>
          <p:nvPr/>
        </p:nvCxnSpPr>
        <p:spPr bwMode="auto">
          <a:xfrm>
            <a:off x="4191000" y="1600200"/>
            <a:ext cx="304800" cy="16764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17" name="AutoShape 25"/>
          <p:cNvCxnSpPr>
            <a:cxnSpLocks noChangeShapeType="1"/>
            <a:stCxn id="33811" idx="1"/>
            <a:endCxn id="33795" idx="0"/>
          </p:cNvCxnSpPr>
          <p:nvPr/>
        </p:nvCxnSpPr>
        <p:spPr bwMode="auto">
          <a:xfrm flipH="1">
            <a:off x="4533901" y="1676400"/>
            <a:ext cx="266700" cy="1600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18" name="AutoShape 26"/>
          <p:cNvCxnSpPr>
            <a:cxnSpLocks noChangeShapeType="1"/>
            <a:stCxn id="33814" idx="3"/>
            <a:endCxn id="33795" idx="0"/>
          </p:cNvCxnSpPr>
          <p:nvPr/>
        </p:nvCxnSpPr>
        <p:spPr bwMode="auto">
          <a:xfrm>
            <a:off x="3810000" y="2609167"/>
            <a:ext cx="723900" cy="66743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19" name="AutoShape 27"/>
          <p:cNvCxnSpPr>
            <a:cxnSpLocks noChangeShapeType="1"/>
            <a:stCxn id="33798" idx="0"/>
            <a:endCxn id="33794" idx="1"/>
          </p:cNvCxnSpPr>
          <p:nvPr/>
        </p:nvCxnSpPr>
        <p:spPr bwMode="auto">
          <a:xfrm flipV="1">
            <a:off x="4495800" y="2667000"/>
            <a:ext cx="533400" cy="6096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5867400" y="3200400"/>
            <a:ext cx="2971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Structure prediction: Natural, non-natural , modified bonds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228600" y="3200400"/>
            <a:ext cx="3124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22" name="Text Box 30"/>
          <p:cNvSpPr txBox="1">
            <a:spLocks noChangeArrowheads="1"/>
          </p:cNvSpPr>
          <p:nvPr/>
        </p:nvSpPr>
        <p:spPr bwMode="auto">
          <a:xfrm>
            <a:off x="228600" y="3200400"/>
            <a:ext cx="350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Structure determination: Natural, non-natural , modified bonds</a:t>
            </a:r>
          </a:p>
        </p:txBody>
      </p:sp>
      <p:sp>
        <p:nvSpPr>
          <p:cNvPr id="33823" name="Line 31"/>
          <p:cNvSpPr>
            <a:spLocks noChangeShapeType="1"/>
          </p:cNvSpPr>
          <p:nvPr/>
        </p:nvSpPr>
        <p:spPr bwMode="auto">
          <a:xfrm flipH="1">
            <a:off x="3352800" y="3657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24" name="Line 32"/>
          <p:cNvSpPr>
            <a:spLocks noChangeShapeType="1"/>
          </p:cNvSpPr>
          <p:nvPr/>
        </p:nvSpPr>
        <p:spPr bwMode="auto">
          <a:xfrm>
            <a:off x="5562600" y="3733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25" name="Rectangle 33"/>
          <p:cNvSpPr>
            <a:spLocks noChangeArrowheads="1"/>
          </p:cNvSpPr>
          <p:nvPr/>
        </p:nvSpPr>
        <p:spPr bwMode="auto">
          <a:xfrm>
            <a:off x="76200" y="4495800"/>
            <a:ext cx="3657600" cy="762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26" name="Rectangle 34"/>
          <p:cNvSpPr>
            <a:spLocks noChangeArrowheads="1"/>
          </p:cNvSpPr>
          <p:nvPr/>
        </p:nvSpPr>
        <p:spPr bwMode="auto">
          <a:xfrm>
            <a:off x="5410200" y="4495800"/>
            <a:ext cx="3657600" cy="762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>
            <a:off x="0" y="5334000"/>
            <a:ext cx="3962400" cy="5334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28" name="AutoShape 36"/>
          <p:cNvSpPr>
            <a:spLocks noChangeArrowheads="1"/>
          </p:cNvSpPr>
          <p:nvPr/>
        </p:nvSpPr>
        <p:spPr bwMode="auto">
          <a:xfrm>
            <a:off x="5029200" y="5334000"/>
            <a:ext cx="3962400" cy="4572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152400" y="4495801"/>
            <a:ext cx="3429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Synthesis: Phase display, SPSS, Codon Suffeling</a:t>
            </a:r>
          </a:p>
        </p:txBody>
      </p:sp>
      <p:sp>
        <p:nvSpPr>
          <p:cNvPr id="33830" name="Text Box 38"/>
          <p:cNvSpPr txBox="1">
            <a:spLocks noChangeArrowheads="1"/>
          </p:cNvSpPr>
          <p:nvPr/>
        </p:nvSpPr>
        <p:spPr bwMode="auto">
          <a:xfrm>
            <a:off x="5410200" y="4495801"/>
            <a:ext cx="365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Natural bioactive peptides from metagenomics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76200" y="5334000"/>
            <a:ext cx="381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Mimotopes for B/T epitopes  </a:t>
            </a:r>
          </a:p>
        </p:txBody>
      </p:sp>
      <p:sp>
        <p:nvSpPr>
          <p:cNvPr id="33832" name="Text Box 40"/>
          <p:cNvSpPr txBox="1">
            <a:spLocks noChangeArrowheads="1"/>
          </p:cNvSpPr>
          <p:nvPr/>
        </p:nvSpPr>
        <p:spPr bwMode="auto">
          <a:xfrm>
            <a:off x="5029200" y="5334000"/>
            <a:ext cx="4114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Mimicking of Drug Molecules</a:t>
            </a:r>
          </a:p>
        </p:txBody>
      </p:sp>
      <p:sp>
        <p:nvSpPr>
          <p:cNvPr id="33833" name="Rectangle 41"/>
          <p:cNvSpPr>
            <a:spLocks noChangeArrowheads="1"/>
          </p:cNvSpPr>
          <p:nvPr/>
        </p:nvSpPr>
        <p:spPr bwMode="auto">
          <a:xfrm>
            <a:off x="0" y="6019800"/>
            <a:ext cx="3048000" cy="838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34" name="Rectangle 42"/>
          <p:cNvSpPr>
            <a:spLocks noChangeArrowheads="1"/>
          </p:cNvSpPr>
          <p:nvPr/>
        </p:nvSpPr>
        <p:spPr bwMode="auto">
          <a:xfrm>
            <a:off x="6096000" y="6019800"/>
            <a:ext cx="3048000" cy="838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35" name="Rectangle 43"/>
          <p:cNvSpPr>
            <a:spLocks noChangeArrowheads="1"/>
          </p:cNvSpPr>
          <p:nvPr/>
        </p:nvSpPr>
        <p:spPr bwMode="auto">
          <a:xfrm>
            <a:off x="3352800" y="6019800"/>
            <a:ext cx="2590800" cy="838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36" name="Text Box 44"/>
          <p:cNvSpPr txBox="1">
            <a:spLocks noChangeArrowheads="1"/>
          </p:cNvSpPr>
          <p:nvPr/>
        </p:nvSpPr>
        <p:spPr bwMode="auto">
          <a:xfrm>
            <a:off x="0" y="6035677"/>
            <a:ext cx="304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ADMET: Proteolytic enzymes, Half-life</a:t>
            </a:r>
          </a:p>
        </p:txBody>
      </p:sp>
      <p:sp>
        <p:nvSpPr>
          <p:cNvPr id="33837" name="Text Box 45"/>
          <p:cNvSpPr txBox="1">
            <a:spLocks noChangeArrowheads="1"/>
          </p:cNvSpPr>
          <p:nvPr/>
        </p:nvSpPr>
        <p:spPr bwMode="auto">
          <a:xfrm>
            <a:off x="6172200" y="6035677"/>
            <a:ext cx="2971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Oral Delivery : Trans. &amp; Adjuvant </a:t>
            </a:r>
          </a:p>
        </p:txBody>
      </p:sp>
      <p:sp>
        <p:nvSpPr>
          <p:cNvPr id="33838" name="Text Box 46"/>
          <p:cNvSpPr txBox="1">
            <a:spLocks noChangeArrowheads="1"/>
          </p:cNvSpPr>
          <p:nvPr/>
        </p:nvSpPr>
        <p:spPr bwMode="auto">
          <a:xfrm>
            <a:off x="3352800" y="6019801"/>
            <a:ext cx="2590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latin typeface="Times" charset="0"/>
                <a:cs typeface="+mn-cs"/>
              </a:rPr>
              <a:t>Size Optimization for function/Str.</a:t>
            </a:r>
          </a:p>
        </p:txBody>
      </p:sp>
      <p:cxnSp>
        <p:nvCxnSpPr>
          <p:cNvPr id="33839" name="AutoShape 47"/>
          <p:cNvCxnSpPr>
            <a:cxnSpLocks noChangeShapeType="1"/>
          </p:cNvCxnSpPr>
          <p:nvPr/>
        </p:nvCxnSpPr>
        <p:spPr bwMode="auto">
          <a:xfrm>
            <a:off x="1219200" y="5943600"/>
            <a:ext cx="6477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840" name="Line 48"/>
          <p:cNvSpPr>
            <a:spLocks noChangeShapeType="1"/>
          </p:cNvSpPr>
          <p:nvPr/>
        </p:nvSpPr>
        <p:spPr bwMode="auto">
          <a:xfrm>
            <a:off x="1219200" y="5943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41" name="Line 49"/>
          <p:cNvSpPr>
            <a:spLocks noChangeShapeType="1"/>
          </p:cNvSpPr>
          <p:nvPr/>
        </p:nvSpPr>
        <p:spPr bwMode="auto">
          <a:xfrm>
            <a:off x="4419600" y="5943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842" name="Line 50"/>
          <p:cNvSpPr>
            <a:spLocks noChangeShapeType="1"/>
          </p:cNvSpPr>
          <p:nvPr/>
        </p:nvSpPr>
        <p:spPr bwMode="auto">
          <a:xfrm>
            <a:off x="7696200" y="5943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cxnSp>
        <p:nvCxnSpPr>
          <p:cNvPr id="33843" name="AutoShape 51"/>
          <p:cNvCxnSpPr>
            <a:cxnSpLocks noChangeShapeType="1"/>
            <a:stCxn id="33798" idx="2"/>
            <a:endCxn id="33825" idx="3"/>
          </p:cNvCxnSpPr>
          <p:nvPr/>
        </p:nvCxnSpPr>
        <p:spPr bwMode="auto">
          <a:xfrm flipH="1">
            <a:off x="3733800" y="3645933"/>
            <a:ext cx="762000" cy="123086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4" name="AutoShape 52"/>
          <p:cNvCxnSpPr>
            <a:cxnSpLocks noChangeShapeType="1"/>
            <a:stCxn id="33798" idx="2"/>
            <a:endCxn id="33826" idx="1"/>
          </p:cNvCxnSpPr>
          <p:nvPr/>
        </p:nvCxnSpPr>
        <p:spPr bwMode="auto">
          <a:xfrm>
            <a:off x="4495800" y="3645933"/>
            <a:ext cx="914400" cy="123086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5" name="AutoShape 53"/>
          <p:cNvCxnSpPr>
            <a:cxnSpLocks noChangeShapeType="1"/>
            <a:stCxn id="33798" idx="2"/>
            <a:endCxn id="33827" idx="3"/>
          </p:cNvCxnSpPr>
          <p:nvPr/>
        </p:nvCxnSpPr>
        <p:spPr bwMode="auto">
          <a:xfrm flipH="1">
            <a:off x="3962400" y="3645933"/>
            <a:ext cx="533400" cy="195476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6" name="AutoShape 54"/>
          <p:cNvCxnSpPr>
            <a:cxnSpLocks noChangeShapeType="1"/>
            <a:stCxn id="33798" idx="2"/>
            <a:endCxn id="33828" idx="1"/>
          </p:cNvCxnSpPr>
          <p:nvPr/>
        </p:nvCxnSpPr>
        <p:spPr bwMode="auto">
          <a:xfrm>
            <a:off x="4495800" y="3645933"/>
            <a:ext cx="533400" cy="191666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7" name="AutoShape 55"/>
          <p:cNvCxnSpPr>
            <a:cxnSpLocks noChangeShapeType="1"/>
            <a:stCxn id="33798" idx="2"/>
            <a:endCxn id="33841" idx="0"/>
          </p:cNvCxnSpPr>
          <p:nvPr/>
        </p:nvCxnSpPr>
        <p:spPr bwMode="auto">
          <a:xfrm flipH="1">
            <a:off x="4419600" y="3645933"/>
            <a:ext cx="76200" cy="229766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3354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vandemataram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457200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295400" y="381000"/>
            <a:ext cx="7848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FF"/>
                </a:solidFill>
                <a:latin typeface="Times" charset="0"/>
                <a:cs typeface="+mn-cs"/>
              </a:rPr>
              <a:t>Important Resources/Databases</a:t>
            </a:r>
            <a:r>
              <a:rPr lang="en-US" dirty="0">
                <a:latin typeface="Impact" charset="0"/>
                <a:cs typeface="+mn-cs"/>
              </a:rPr>
              <a:t> </a:t>
            </a:r>
            <a:endParaRPr lang="en-US" dirty="0">
              <a:cs typeface="+mn-cs"/>
            </a:endParaRP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533400" y="1676400"/>
            <a:ext cx="8229600" cy="504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b="1"/>
              <a:t>MHCBN: MHC binding and non-binding peptides</a:t>
            </a:r>
          </a:p>
          <a:p>
            <a:pPr eaLnBrk="1" hangingPunct="1">
              <a:lnSpc>
                <a:spcPct val="150000"/>
              </a:lnSpc>
            </a:pPr>
            <a:r>
              <a:rPr lang="en-US" b="1"/>
              <a:t>CPPsite: Cell penetrating peptides</a:t>
            </a:r>
          </a:p>
          <a:p>
            <a:pPr eaLnBrk="1" hangingPunct="1">
              <a:lnSpc>
                <a:spcPct val="150000"/>
              </a:lnSpc>
            </a:pPr>
            <a:r>
              <a:rPr lang="en-US" b="1"/>
              <a:t>BCIpep: B-cell epitope datbase</a:t>
            </a:r>
          </a:p>
          <a:p>
            <a:pPr eaLnBrk="1" hangingPunct="1">
              <a:lnSpc>
                <a:spcPct val="150000"/>
              </a:lnSpc>
            </a:pPr>
            <a:r>
              <a:rPr lang="en-US" b="1"/>
              <a:t>HMRbase: A database of hormones and their receptors</a:t>
            </a:r>
          </a:p>
          <a:p>
            <a:pPr eaLnBrk="1" hangingPunct="1">
              <a:lnSpc>
                <a:spcPct val="150000"/>
              </a:lnSpc>
            </a:pPr>
            <a:r>
              <a:rPr lang="en-US" b="1"/>
              <a:t>TumorHope: Tumor hoping peptides</a:t>
            </a:r>
          </a:p>
          <a:p>
            <a:pPr eaLnBrk="1" hangingPunct="1">
              <a:lnSpc>
                <a:spcPct val="150000"/>
              </a:lnSpc>
            </a:pPr>
            <a:r>
              <a:rPr lang="en-US" b="1"/>
              <a:t>TumorHPD: Designing of Tumor Homing Peptides</a:t>
            </a:r>
          </a:p>
          <a:p>
            <a:pPr eaLnBrk="1" hangingPunct="1">
              <a:lnSpc>
                <a:spcPct val="150000"/>
              </a:lnSpc>
            </a:pPr>
            <a:r>
              <a:rPr lang="en-US" b="1"/>
              <a:t>CellPPD: Designing of cell penetrating peptides</a:t>
            </a:r>
          </a:p>
          <a:p>
            <a:pPr eaLnBrk="1" hangingPunct="1">
              <a:lnSpc>
                <a:spcPct val="150000"/>
              </a:lnSpc>
            </a:pPr>
            <a:r>
              <a:rPr lang="en-US" b="1"/>
              <a:t>Pepstr: Prediction of Peptide structure</a:t>
            </a:r>
          </a:p>
          <a:p>
            <a:pPr eaLnBrk="1" hangingPunct="1">
              <a:lnSpc>
                <a:spcPct val="150000"/>
              </a:lnSpc>
            </a:pPr>
            <a:r>
              <a:rPr lang="en-US" b="1"/>
              <a:t>AntiCP: Prediction and designing of anticancer peptides  </a:t>
            </a:r>
          </a:p>
        </p:txBody>
      </p:sp>
    </p:spTree>
    <p:extLst>
      <p:ext uri="{BB962C8B-B14F-4D97-AF65-F5344CB8AC3E}">
        <p14:creationId xmlns:p14="http://schemas.microsoft.com/office/powerpoint/2010/main" val="399023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762000" y="152400"/>
            <a:ext cx="7696200" cy="914400"/>
          </a:xfrm>
          <a:prstGeom prst="beve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sz="2400" b="1">
                <a:latin typeface="Arial" charset="0"/>
                <a:cs typeface="Arial" charset="0"/>
              </a:rPr>
              <a:t>Designing of therapeutic peptides against cancer</a:t>
            </a:r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4038600" y="3581400"/>
            <a:ext cx="1066800" cy="91440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5638800" y="1676400"/>
            <a:ext cx="2971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5638800" y="3429000"/>
            <a:ext cx="2971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609600" y="5486400"/>
            <a:ext cx="2971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5638800" y="5486400"/>
            <a:ext cx="2971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609600" y="1600200"/>
            <a:ext cx="2971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609600" y="3429000"/>
            <a:ext cx="2971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>
            <a:off x="3581400" y="4038600"/>
            <a:ext cx="457200" cy="76200"/>
          </a:xfrm>
          <a:prstGeom prst="leftRightArrow">
            <a:avLst>
              <a:gd name="adj1" fmla="val 50000"/>
              <a:gd name="adj2" fmla="val 12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568" name="AutoShape 16"/>
          <p:cNvSpPr>
            <a:spLocks noChangeArrowheads="1"/>
          </p:cNvSpPr>
          <p:nvPr/>
        </p:nvSpPr>
        <p:spPr bwMode="auto">
          <a:xfrm>
            <a:off x="5105400" y="3962400"/>
            <a:ext cx="533400" cy="76200"/>
          </a:xfrm>
          <a:prstGeom prst="leftRightArrow">
            <a:avLst>
              <a:gd name="adj1" fmla="val 50000"/>
              <a:gd name="adj2" fmla="val 14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cxnSp>
        <p:nvCxnSpPr>
          <p:cNvPr id="23571" name="AutoShape 19"/>
          <p:cNvCxnSpPr>
            <a:cxnSpLocks noChangeShapeType="1"/>
            <a:stCxn id="23561" idx="3"/>
          </p:cNvCxnSpPr>
          <p:nvPr/>
        </p:nvCxnSpPr>
        <p:spPr bwMode="auto">
          <a:xfrm flipV="1">
            <a:off x="3581400" y="4343400"/>
            <a:ext cx="609600" cy="1714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572" name="AutoShape 20"/>
          <p:cNvCxnSpPr>
            <a:cxnSpLocks noChangeShapeType="1"/>
            <a:endCxn id="23559" idx="1"/>
          </p:cNvCxnSpPr>
          <p:nvPr/>
        </p:nvCxnSpPr>
        <p:spPr bwMode="auto">
          <a:xfrm flipV="1">
            <a:off x="4953000" y="2247900"/>
            <a:ext cx="685800" cy="1447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573" name="AutoShape 21"/>
          <p:cNvCxnSpPr>
            <a:cxnSpLocks noChangeShapeType="1"/>
            <a:endCxn id="23563" idx="3"/>
          </p:cNvCxnSpPr>
          <p:nvPr/>
        </p:nvCxnSpPr>
        <p:spPr bwMode="auto">
          <a:xfrm flipH="1" flipV="1">
            <a:off x="3581400" y="2171700"/>
            <a:ext cx="533400" cy="1562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574" name="AutoShape 22"/>
          <p:cNvCxnSpPr>
            <a:cxnSpLocks noChangeShapeType="1"/>
            <a:stCxn id="23562" idx="1"/>
          </p:cNvCxnSpPr>
          <p:nvPr/>
        </p:nvCxnSpPr>
        <p:spPr bwMode="auto">
          <a:xfrm flipH="1" flipV="1">
            <a:off x="4953000" y="4343400"/>
            <a:ext cx="685800" cy="1714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609600" y="1676400"/>
            <a:ext cx="2895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Arial" charset="0"/>
              </a:rPr>
              <a:t>Anticancer peptides </a:t>
            </a:r>
            <a:r>
              <a:rPr lang="en-US">
                <a:cs typeface="Arial" charset="0"/>
              </a:rPr>
              <a:t>Designing of effective anticancer peptides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5715000" y="1752600"/>
            <a:ext cx="2819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Arial" charset="0"/>
              </a:rPr>
              <a:t>Peptide inhibitors </a:t>
            </a:r>
            <a:r>
              <a:rPr lang="en-US">
                <a:cs typeface="Arial" charset="0"/>
              </a:rPr>
              <a:t>Identification of inhibitors against cancer targets</a:t>
            </a:r>
            <a:r>
              <a:rPr lang="en-US" b="1">
                <a:cs typeface="Arial" charset="0"/>
              </a:rPr>
              <a:t>  </a:t>
            </a:r>
            <a:endParaRPr lang="en-US">
              <a:cs typeface="Arial" charset="0"/>
            </a:endParaRPr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609600" y="3429001"/>
            <a:ext cx="3048000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>
                <a:cs typeface="Arial" charset="0"/>
              </a:rPr>
              <a:t>Cell Penetrating Peptides</a:t>
            </a:r>
          </a:p>
          <a:p>
            <a:pPr algn="ctr">
              <a:spcBef>
                <a:spcPct val="20000"/>
              </a:spcBef>
              <a:defRPr/>
            </a:pPr>
            <a:r>
              <a:rPr lang="en-US">
                <a:cs typeface="Arial" charset="0"/>
              </a:rPr>
              <a:t>CPPsite: Database</a:t>
            </a:r>
          </a:p>
          <a:p>
            <a:pPr algn="ctr">
              <a:spcBef>
                <a:spcPct val="20000"/>
              </a:spcBef>
              <a:defRPr/>
            </a:pPr>
            <a:r>
              <a:rPr lang="en-US">
                <a:cs typeface="Arial" charset="0"/>
              </a:rPr>
              <a:t>CellPred: Design</a:t>
            </a: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4267200" y="3505200"/>
            <a:ext cx="685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>
                <a:cs typeface="Arial" charset="0"/>
              </a:rPr>
              <a:t>?</a:t>
            </a:r>
            <a:endParaRPr lang="en-US">
              <a:cs typeface="Arial" charset="0"/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5638800" y="3581400"/>
            <a:ext cx="2971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Arial" charset="0"/>
              </a:rPr>
              <a:t>Tumor Homing Peptides </a:t>
            </a:r>
            <a:r>
              <a:rPr lang="en-US">
                <a:cs typeface="Arial" charset="0"/>
              </a:rPr>
              <a:t>TumorHoPe: Database TumorHPD: Design</a:t>
            </a:r>
            <a:r>
              <a:rPr lang="en-US" b="1">
                <a:cs typeface="Arial" charset="0"/>
              </a:rPr>
              <a:t>  </a:t>
            </a:r>
            <a:endParaRPr lang="en-US">
              <a:cs typeface="Arial" charset="0"/>
            </a:endParaRP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609600" y="5562601"/>
            <a:ext cx="3048000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>
                <a:cs typeface="Arial" charset="0"/>
              </a:rPr>
              <a:t>Peptides Half-life</a:t>
            </a:r>
          </a:p>
          <a:p>
            <a:pPr algn="ctr">
              <a:spcBef>
                <a:spcPct val="20000"/>
              </a:spcBef>
              <a:defRPr/>
            </a:pPr>
            <a:r>
              <a:rPr lang="en-US">
                <a:cs typeface="Arial" charset="0"/>
              </a:rPr>
              <a:t>HLP: prediction in intestine</a:t>
            </a:r>
          </a:p>
          <a:p>
            <a:pPr algn="ctr">
              <a:spcBef>
                <a:spcPct val="20000"/>
              </a:spcBef>
              <a:defRPr/>
            </a:pPr>
            <a:r>
              <a:rPr lang="en-US">
                <a:cs typeface="Arial" charset="0"/>
              </a:rPr>
              <a:t>Depend on environment</a:t>
            </a:r>
          </a:p>
        </p:txBody>
      </p:sp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5562600" y="5562601"/>
            <a:ext cx="3048000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>
                <a:cs typeface="Arial" charset="0"/>
              </a:rPr>
              <a:t>Toxicity of Peptides</a:t>
            </a:r>
          </a:p>
          <a:p>
            <a:pPr algn="ctr">
              <a:spcBef>
                <a:spcPct val="20000"/>
              </a:spcBef>
              <a:defRPr/>
            </a:pPr>
            <a:r>
              <a:rPr lang="en-US">
                <a:cs typeface="Arial" charset="0"/>
              </a:rPr>
              <a:t>Immuno-, cyto-toxicity</a:t>
            </a:r>
          </a:p>
          <a:p>
            <a:pPr algn="ctr">
              <a:spcBef>
                <a:spcPct val="20000"/>
              </a:spcBef>
              <a:defRPr/>
            </a:pPr>
            <a:r>
              <a:rPr lang="en-US">
                <a:cs typeface="Arial" charset="0"/>
              </a:rPr>
              <a:t>Off targets</a:t>
            </a:r>
          </a:p>
        </p:txBody>
      </p:sp>
    </p:spTree>
    <p:extLst>
      <p:ext uri="{BB962C8B-B14F-4D97-AF65-F5344CB8AC3E}">
        <p14:creationId xmlns:p14="http://schemas.microsoft.com/office/powerpoint/2010/main" val="428567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Screen Shot 2013-05-01 at 11.2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05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vandemataram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</p:spPr>
      </p:pic>
      <p:sp>
        <p:nvSpPr>
          <p:cNvPr id="350211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457200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50212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" charset="0"/>
              </a:rPr>
              <a:t>Peptide Resources/Databases</a:t>
            </a:r>
            <a:r>
              <a:rPr lang="en-US" sz="2400">
                <a:latin typeface="Impact" pitchFamily="34" charset="0"/>
              </a:rPr>
              <a:t> </a:t>
            </a:r>
            <a:endParaRPr lang="en-US" sz="2400"/>
          </a:p>
        </p:txBody>
      </p:sp>
      <p:pic>
        <p:nvPicPr>
          <p:cNvPr id="350213" name="Picture 5" descr="&#10;Picture 5.png                                                  00018844raghava                        C552DF9B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</p:spPr>
      </p:pic>
      <p:sp>
        <p:nvSpPr>
          <p:cNvPr id="350214" name="Text Box 6"/>
          <p:cNvSpPr txBox="1">
            <a:spLocks noChangeArrowheads="1"/>
          </p:cNvSpPr>
          <p:nvPr/>
        </p:nvSpPr>
        <p:spPr bwMode="auto">
          <a:xfrm>
            <a:off x="0" y="5791201"/>
            <a:ext cx="9144000" cy="103874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/>
              <a:t>Work in Progress</a:t>
            </a:r>
            <a:endParaRPr lang="en-US" sz="2400"/>
          </a:p>
          <a:p>
            <a:pPr eaLnBrk="1" hangingPunct="1">
              <a:spcBef>
                <a:spcPct val="50000"/>
              </a:spcBef>
            </a:pPr>
            <a:r>
              <a:rPr lang="en-US" sz="2400"/>
              <a:t>1. Prediction of CPP 	2. Designing CPP	3.  Scanning in proteins</a:t>
            </a:r>
          </a:p>
        </p:txBody>
      </p:sp>
    </p:spTree>
    <p:extLst>
      <p:ext uri="{BB962C8B-B14F-4D97-AF65-F5344CB8AC3E}">
        <p14:creationId xmlns:p14="http://schemas.microsoft.com/office/powerpoint/2010/main" val="63639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Screen Shot 2013-05-01 at 11.2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13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vandemataram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</p:spPr>
      </p:pic>
      <p:sp>
        <p:nvSpPr>
          <p:cNvPr id="351235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457200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51236" name="Text Box 4"/>
          <p:cNvSpPr txBox="1">
            <a:spLocks noChangeArrowheads="1"/>
          </p:cNvSpPr>
          <p:nvPr/>
        </p:nvSpPr>
        <p:spPr bwMode="auto">
          <a:xfrm>
            <a:off x="0" y="381000"/>
            <a:ext cx="91440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" charset="0"/>
              </a:rPr>
              <a:t>Peptide Resources/Databases</a:t>
            </a:r>
            <a:r>
              <a:rPr lang="en-US" sz="2400">
                <a:latin typeface="Impact" pitchFamily="34" charset="0"/>
              </a:rPr>
              <a:t> </a:t>
            </a:r>
            <a:endParaRPr lang="en-US" sz="2400"/>
          </a:p>
        </p:txBody>
      </p:sp>
      <p:pic>
        <p:nvPicPr>
          <p:cNvPr id="351237" name="Picture 5" descr="&#10;Picture 2.png                                                  00018844raghava                        C552DF9B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</p:spPr>
      </p:pic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304800" y="5791200"/>
            <a:ext cx="86106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/>
          </a:p>
        </p:txBody>
      </p:sp>
      <p:sp>
        <p:nvSpPr>
          <p:cNvPr id="351239" name="Text Box 7"/>
          <p:cNvSpPr txBox="1">
            <a:spLocks noChangeArrowheads="1"/>
          </p:cNvSpPr>
          <p:nvPr/>
        </p:nvSpPr>
        <p:spPr bwMode="auto">
          <a:xfrm>
            <a:off x="0" y="5791201"/>
            <a:ext cx="8839200" cy="103874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/>
              <a:t>Work in Progress</a:t>
            </a:r>
            <a:endParaRPr lang="en-US" sz="2400"/>
          </a:p>
          <a:p>
            <a:pPr eaLnBrk="1" hangingPunct="1">
              <a:spcBef>
                <a:spcPct val="50000"/>
              </a:spcBef>
            </a:pPr>
            <a:r>
              <a:rPr lang="en-US" sz="2400"/>
              <a:t>1. Prediction of CPP 	2. Designing CPP	3.  Scanning in proteins</a:t>
            </a:r>
          </a:p>
        </p:txBody>
      </p:sp>
    </p:spTree>
    <p:extLst>
      <p:ext uri="{BB962C8B-B14F-4D97-AF65-F5344CB8AC3E}">
        <p14:creationId xmlns:p14="http://schemas.microsoft.com/office/powerpoint/2010/main" val="74700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creen Shot 2013-05-01 at 11.30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33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vandemataram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457200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295400" y="381000"/>
            <a:ext cx="7848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0000FF"/>
                </a:solidFill>
                <a:latin typeface="Times" charset="0"/>
                <a:cs typeface="+mn-cs"/>
              </a:rPr>
              <a:t>Peptide Resources/Databases</a:t>
            </a:r>
            <a:r>
              <a:rPr lang="en-US">
                <a:latin typeface="Impact" charset="0"/>
                <a:cs typeface="+mn-cs"/>
              </a:rPr>
              <a:t> </a:t>
            </a:r>
            <a:endParaRPr lang="en-US">
              <a:cs typeface="+mn-cs"/>
            </a:endParaRPr>
          </a:p>
        </p:txBody>
      </p:sp>
      <p:pic>
        <p:nvPicPr>
          <p:cNvPr id="33796" name="Picture 6" descr="&#10;Picture 1.png                                                  00018844raghava                        C552DF9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64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creen Shot 2013-05-01 at 11.2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61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" y="0"/>
            <a:ext cx="9143999" cy="6749442"/>
            <a:chOff x="0" y="0"/>
            <a:chExt cx="9143999" cy="6749442"/>
          </a:xfrm>
        </p:grpSpPr>
        <p:grpSp>
          <p:nvGrpSpPr>
            <p:cNvPr id="34" name="Group 33"/>
            <p:cNvGrpSpPr/>
            <p:nvPr/>
          </p:nvGrpSpPr>
          <p:grpSpPr>
            <a:xfrm>
              <a:off x="1701381" y="1366745"/>
              <a:ext cx="5718159" cy="3752595"/>
              <a:chOff x="1810861" y="886381"/>
              <a:chExt cx="5718159" cy="4342449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853098" y="918397"/>
                <a:ext cx="5675922" cy="428908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Chord 5"/>
              <p:cNvSpPr/>
              <p:nvPr/>
            </p:nvSpPr>
            <p:spPr>
              <a:xfrm>
                <a:off x="2102558" y="2582592"/>
                <a:ext cx="5176353" cy="2646238"/>
              </a:xfrm>
              <a:prstGeom prst="chord">
                <a:avLst>
                  <a:gd name="adj1" fmla="val 21554198"/>
                  <a:gd name="adj2" fmla="val 10798953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Chord 6"/>
              <p:cNvSpPr/>
              <p:nvPr/>
            </p:nvSpPr>
            <p:spPr>
              <a:xfrm rot="10800000">
                <a:off x="2055865" y="886381"/>
                <a:ext cx="5236695" cy="2646238"/>
              </a:xfrm>
              <a:prstGeom prst="chord">
                <a:avLst>
                  <a:gd name="adj1" fmla="val 21554198"/>
                  <a:gd name="adj2" fmla="val 10798953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Chord 7"/>
              <p:cNvSpPr/>
              <p:nvPr/>
            </p:nvSpPr>
            <p:spPr>
              <a:xfrm>
                <a:off x="2059866" y="2561248"/>
                <a:ext cx="5261737" cy="2646238"/>
              </a:xfrm>
              <a:prstGeom prst="chord">
                <a:avLst>
                  <a:gd name="adj1" fmla="val 21554198"/>
                  <a:gd name="adj2" fmla="val 10798953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69325" y="1163791"/>
                <a:ext cx="4870843" cy="890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400" b="1" cap="all" dirty="0">
                    <a:ln w="9000" cmpd="sng">
                      <a:solidFill>
                        <a:srgbClr val="8064A2">
                          <a:shade val="50000"/>
                          <a:satMod val="120000"/>
                        </a:srgbClr>
                      </a:solidFill>
                      <a:prstDash val="solid"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Calibri"/>
                  </a:rPr>
                  <a:t>Bioinformatics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219581" y="3778396"/>
                <a:ext cx="4918308" cy="8903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all" dirty="0" err="1">
                    <a:ln w="9000" cmpd="sng">
                      <a:solidFill>
                        <a:srgbClr val="8064A2">
                          <a:shade val="50000"/>
                          <a:satMod val="120000"/>
                        </a:srgbClr>
                      </a:solidFill>
                      <a:prstDash val="solid"/>
                    </a:ln>
                    <a:solidFill>
                      <a:srgbClr val="F79646">
                        <a:lumMod val="75000"/>
                      </a:srgbClr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Calibri"/>
                  </a:rPr>
                  <a:t>ChemInformatics</a:t>
                </a:r>
                <a:endParaRPr lang="en-US" sz="4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79646">
                      <a:lumMod val="75000"/>
                    </a:srgbClr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810861" y="2572471"/>
                <a:ext cx="5693060" cy="8903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all" dirty="0">
                    <a:ln w="9000" cmpd="sng">
                      <a:solidFill>
                        <a:srgbClr val="8064A2">
                          <a:shade val="50000"/>
                          <a:satMod val="120000"/>
                        </a:srgbClr>
                      </a:solidFill>
                      <a:prstDash val="solid"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reflection blurRad="12700" stA="28000" endPos="45000" dist="1000" dir="5400000" sy="-100000" algn="bl" rotWithShape="0"/>
                    </a:effectLst>
                    <a:latin typeface="Calibri"/>
                  </a:rPr>
                  <a:t>VACCINE Informatics</a:t>
                </a: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0" y="0"/>
              <a:ext cx="9143999" cy="92333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OSDDLINUX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b="17343"/>
            <a:stretch/>
          </p:blipFill>
          <p:spPr>
            <a:xfrm>
              <a:off x="7929336" y="21345"/>
              <a:ext cx="1214663" cy="88638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11" y="21344"/>
              <a:ext cx="877050" cy="886381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7503920" y="1563827"/>
              <a:ext cx="1577320" cy="1572413"/>
              <a:chOff x="7503920" y="1563827"/>
              <a:chExt cx="1577320" cy="1572413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503920" y="1563827"/>
                <a:ext cx="1577320" cy="119213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07122" y="1651419"/>
                <a:ext cx="1242429" cy="101876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7538699" y="2766908"/>
                <a:ext cx="1476540" cy="36933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Live CD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528615" y="3341912"/>
              <a:ext cx="1577320" cy="1636953"/>
              <a:chOff x="7528615" y="3341912"/>
              <a:chExt cx="1577320" cy="163695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7528615" y="3341912"/>
                <a:ext cx="1577320" cy="119213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9544" y="3445028"/>
                <a:ext cx="1395695" cy="988371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7538700" y="4609533"/>
                <a:ext cx="1476540" cy="36933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Installation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21844" y="5301110"/>
              <a:ext cx="8771500" cy="1448332"/>
              <a:chOff x="221844" y="5333958"/>
              <a:chExt cx="8771500" cy="1613869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221844" y="5333958"/>
                <a:ext cx="8771500" cy="1192132"/>
                <a:chOff x="243740" y="5520091"/>
                <a:chExt cx="8771500" cy="1192132"/>
              </a:xfrm>
            </p:grpSpPr>
            <p:sp>
              <p:nvSpPr>
                <p:cNvPr id="10" name="Rounded Rectangle 9"/>
                <p:cNvSpPr/>
                <p:nvPr/>
              </p:nvSpPr>
              <p:spPr>
                <a:xfrm>
                  <a:off x="243740" y="5520091"/>
                  <a:ext cx="1577320" cy="1192132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Rounded Rectangle 10"/>
                <p:cNvSpPr/>
                <p:nvPr/>
              </p:nvSpPr>
              <p:spPr>
                <a:xfrm>
                  <a:off x="2488774" y="5520091"/>
                  <a:ext cx="1577320" cy="1192132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" name="Rounded Rectangle 11"/>
                <p:cNvSpPr/>
                <p:nvPr/>
              </p:nvSpPr>
              <p:spPr>
                <a:xfrm>
                  <a:off x="5345973" y="5520091"/>
                  <a:ext cx="1577320" cy="1192132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7437920" y="5520091"/>
                  <a:ext cx="1577320" cy="1192132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2203" y="5574336"/>
                  <a:ext cx="1398149" cy="1095199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1123" b="5798"/>
                <a:stretch/>
              </p:blipFill>
              <p:spPr>
                <a:xfrm>
                  <a:off x="2600792" y="5688099"/>
                  <a:ext cx="1294812" cy="917404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37748" y="5574335"/>
                  <a:ext cx="1330572" cy="1095200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38698" y="5592049"/>
                  <a:ext cx="1315029" cy="1013453"/>
                </a:xfrm>
                <a:prstGeom prst="rect">
                  <a:avLst/>
                </a:prstGeom>
              </p:spPr>
            </p:pic>
          </p:grpSp>
          <p:sp>
            <p:nvSpPr>
              <p:cNvPr id="39" name="TextBox 38"/>
              <p:cNvSpPr txBox="1"/>
              <p:nvPr/>
            </p:nvSpPr>
            <p:spPr>
              <a:xfrm>
                <a:off x="2502260" y="6514384"/>
                <a:ext cx="1476540" cy="41154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Standalone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49224" y="6526090"/>
                <a:ext cx="1476540" cy="41154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Webserver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243912" y="6536281"/>
                <a:ext cx="1701277" cy="41154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Galaxy platform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490072" y="6536282"/>
                <a:ext cx="1476540" cy="41154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All in ONE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26677" y="1563827"/>
              <a:ext cx="1601779" cy="1590894"/>
              <a:chOff x="175488" y="3355705"/>
              <a:chExt cx="1601779" cy="1590894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176039" y="3355705"/>
                <a:ext cx="1577320" cy="119213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3740" y="3445028"/>
                <a:ext cx="1413786" cy="988371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175488" y="4577267"/>
                <a:ext cx="1601779" cy="36933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Live Server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09801" y="3429504"/>
              <a:ext cx="1624860" cy="1572413"/>
              <a:chOff x="149845" y="1563827"/>
              <a:chExt cx="1624860" cy="1572413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97385" y="1563827"/>
                <a:ext cx="1577320" cy="119213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532" y="1651419"/>
                <a:ext cx="1376508" cy="1018765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149845" y="2766908"/>
                <a:ext cx="1601779" cy="36933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prstClr val="white"/>
                    </a:solidFill>
                    <a:latin typeface="Calibri"/>
                  </a:rPr>
                  <a:t>Pkg</a:t>
                </a:r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 Repository</a:t>
                </a: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210896" y="996332"/>
              <a:ext cx="8859396" cy="36933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/>
                </a:rPr>
                <a:t>Customized operating environment for drug discovery pipeline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8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06 at 10.5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avi\Desktop\hivcopred-home-p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Shot 2013-09-06 at 11.19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27" y="2634445"/>
            <a:ext cx="7890795" cy="422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2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6 at 10.5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4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6 at 10.5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1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6 at 11.26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Picture 2" descr="Screen Shot 2013-09-06 at 11.30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784"/>
            <a:ext cx="9144000" cy="511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6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7 at 12.20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7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itle 1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Genome assembly and annotation done at IMTECH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1981200"/>
            <a:ext cx="9067800" cy="4114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Burkholderia</a:t>
            </a:r>
            <a:r>
              <a:rPr lang="en-US" sz="2400" b="1" i="1" dirty="0">
                <a:latin typeface="Arial" pitchFamily="34" charset="0"/>
              </a:rPr>
              <a:t> sp. </a:t>
            </a:r>
            <a:r>
              <a:rPr lang="en-US" sz="2400" b="1" dirty="0">
                <a:latin typeface="Arial" pitchFamily="34" charset="0"/>
              </a:rPr>
              <a:t>SJ98 (Kumar </a:t>
            </a:r>
            <a:r>
              <a:rPr lang="en-US" sz="2400" b="1" i="1" dirty="0">
                <a:latin typeface="Arial" pitchFamily="34" charset="0"/>
              </a:rPr>
              <a:t>et al.</a:t>
            </a:r>
            <a:r>
              <a:rPr lang="en-US" sz="2400" b="1" dirty="0">
                <a:latin typeface="Arial" pitchFamily="34" charset="0"/>
              </a:rPr>
              <a:t> 2012).</a:t>
            </a:r>
            <a:r>
              <a:rPr lang="en-US" sz="2400" dirty="0">
                <a:latin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Debaryomyces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</a:rPr>
              <a:t>hansenii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</a:rPr>
              <a:t>MTCC 234 (Kumar </a:t>
            </a:r>
            <a:r>
              <a:rPr lang="en-US" sz="2400" b="1" i="1" dirty="0">
                <a:latin typeface="Arial" pitchFamily="34" charset="0"/>
              </a:rPr>
              <a:t>et al.</a:t>
            </a:r>
            <a:r>
              <a:rPr lang="en-US" sz="2400" b="1" dirty="0">
                <a:latin typeface="Arial" pitchFamily="34" charset="0"/>
              </a:rPr>
              <a:t> 2012).</a:t>
            </a:r>
            <a:r>
              <a:rPr lang="en-US" sz="2400" dirty="0">
                <a:latin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Imtechella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</a:rPr>
              <a:t>halotolerans</a:t>
            </a:r>
            <a:r>
              <a:rPr lang="en-US" sz="2400" b="1" dirty="0">
                <a:latin typeface="Arial" pitchFamily="34" charset="0"/>
              </a:rPr>
              <a:t> K1</a:t>
            </a:r>
            <a:r>
              <a:rPr lang="en-US" sz="2400" b="1" baseline="30000" dirty="0">
                <a:latin typeface="Arial" pitchFamily="34" charset="0"/>
              </a:rPr>
              <a:t>T </a:t>
            </a:r>
            <a:r>
              <a:rPr lang="en-US" sz="2400" b="1" dirty="0">
                <a:latin typeface="Arial" pitchFamily="34" charset="0"/>
              </a:rPr>
              <a:t>(Kumar </a:t>
            </a:r>
            <a:r>
              <a:rPr lang="en-US" sz="2400" b="1" i="1" dirty="0">
                <a:latin typeface="Arial" pitchFamily="34" charset="0"/>
              </a:rPr>
              <a:t>et al.</a:t>
            </a:r>
            <a:r>
              <a:rPr lang="en-US" sz="2400" b="1" dirty="0">
                <a:latin typeface="Arial" pitchFamily="34" charset="0"/>
              </a:rPr>
              <a:t> 2012).</a:t>
            </a:r>
            <a:r>
              <a:rPr lang="en-US" sz="2400" b="1" baseline="30000" dirty="0">
                <a:latin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Marinilabilia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</a:rPr>
              <a:t>salmonicolor</a:t>
            </a:r>
            <a:r>
              <a:rPr lang="en-US" sz="2400" b="1" dirty="0">
                <a:latin typeface="Arial" pitchFamily="34" charset="0"/>
              </a:rPr>
              <a:t> JCM 21150</a:t>
            </a:r>
            <a:r>
              <a:rPr lang="en-US" sz="2400" b="1" baseline="30000" dirty="0">
                <a:latin typeface="Arial" pitchFamily="34" charset="0"/>
              </a:rPr>
              <a:t>T </a:t>
            </a:r>
            <a:r>
              <a:rPr lang="en-US" sz="2400" b="1" dirty="0">
                <a:latin typeface="Arial" pitchFamily="34" charset="0"/>
              </a:rPr>
              <a:t>(Kumar </a:t>
            </a:r>
            <a:r>
              <a:rPr lang="en-US" sz="2400" b="1" i="1" dirty="0">
                <a:latin typeface="Arial" pitchFamily="34" charset="0"/>
              </a:rPr>
              <a:t>et al.</a:t>
            </a:r>
            <a:r>
              <a:rPr lang="en-US" sz="2400" b="1" dirty="0">
                <a:latin typeface="Arial" pitchFamily="34" charset="0"/>
              </a:rPr>
              <a:t> 2012).</a:t>
            </a:r>
            <a:r>
              <a:rPr lang="en-US" sz="2400" dirty="0">
                <a:latin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Rhodococcus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</a:rPr>
              <a:t>imtechensis</a:t>
            </a:r>
            <a:r>
              <a:rPr lang="en-US" sz="2400" b="1" i="1" dirty="0">
                <a:latin typeface="Arial" pitchFamily="34" charset="0"/>
              </a:rPr>
              <a:t> sp.</a:t>
            </a:r>
            <a:r>
              <a:rPr lang="en-US" sz="2400" b="1" dirty="0">
                <a:latin typeface="Arial" pitchFamily="34" charset="0"/>
              </a:rPr>
              <a:t> RKJ300 (</a:t>
            </a:r>
            <a:r>
              <a:rPr lang="en-US" sz="2400" b="1" dirty="0" err="1">
                <a:latin typeface="Arial" pitchFamily="34" charset="0"/>
              </a:rPr>
              <a:t>Vikram</a:t>
            </a:r>
            <a:r>
              <a:rPr lang="en-US" sz="2400" b="1" dirty="0">
                <a:latin typeface="Arial" pitchFamily="34" charset="0"/>
              </a:rPr>
              <a:t> </a:t>
            </a:r>
            <a:r>
              <a:rPr lang="en-US" sz="2400" b="1" i="1" dirty="0">
                <a:latin typeface="Arial" pitchFamily="34" charset="0"/>
              </a:rPr>
              <a:t>et al.</a:t>
            </a:r>
            <a:r>
              <a:rPr lang="en-US" sz="2400" b="1" dirty="0">
                <a:latin typeface="Arial" pitchFamily="34" charset="0"/>
              </a:rPr>
              <a:t> 2012).</a:t>
            </a:r>
            <a:r>
              <a:rPr lang="en-US" sz="2400" dirty="0">
                <a:latin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Arial" pitchFamily="34" charset="0"/>
              </a:rPr>
              <a:t>Rhodosporidium</a:t>
            </a:r>
            <a:r>
              <a:rPr lang="en-US" sz="2400" b="1" i="1" dirty="0">
                <a:latin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</a:rPr>
              <a:t>toruloides</a:t>
            </a:r>
            <a:r>
              <a:rPr lang="en-US" sz="2400" b="1" dirty="0">
                <a:latin typeface="Arial" pitchFamily="34" charset="0"/>
              </a:rPr>
              <a:t> MTCC 457 (Kumar</a:t>
            </a:r>
            <a:r>
              <a:rPr lang="en-US" sz="2400" b="1" i="1" dirty="0">
                <a:latin typeface="Arial" pitchFamily="34" charset="0"/>
              </a:rPr>
              <a:t> et al. </a:t>
            </a:r>
            <a:r>
              <a:rPr lang="en-US" sz="2400" b="1" dirty="0">
                <a:latin typeface="Arial" pitchFamily="34" charset="0"/>
              </a:rPr>
              <a:t>2012).</a:t>
            </a:r>
            <a:r>
              <a:rPr lang="en-US" sz="2400" dirty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366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2286000" y="0"/>
            <a:ext cx="5029200" cy="8382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152400" y="4191000"/>
            <a:ext cx="5334000" cy="2667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152400" y="2362200"/>
            <a:ext cx="8839200" cy="1752600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1371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2438400" y="228601"/>
            <a:ext cx="4724400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b="1"/>
              <a:t>Computer-Aided Drug Discovery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800" b="1"/>
              <a:t>Searching Drug Targets: Bioinformatics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52400" y="914400"/>
            <a:ext cx="3810000" cy="173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/>
              <a:t>Genome Annotation</a:t>
            </a:r>
            <a:endParaRPr lang="en-US" sz="18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FTGpred: 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Prediction of Prokaryotic genes</a:t>
            </a:r>
            <a:endParaRPr lang="en-US" sz="1400" b="1">
              <a:solidFill>
                <a:schemeClr val="tx2"/>
              </a:solidFill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EGpred: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 Prediction of eukaryotic genes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GeneBench: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 Benchmarking of gene finders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SRF: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 Spectral Repeat finder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4267200" y="914401"/>
            <a:ext cx="4876800" cy="1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1">
                <a:latin typeface="Arial" charset="0"/>
                <a:ea typeface="Osaka" charset="0"/>
                <a:cs typeface="Osaka" charset="0"/>
              </a:rPr>
              <a:t>Comparative genomics</a:t>
            </a:r>
            <a:r>
              <a:rPr lang="en-US" sz="2000" b="1">
                <a:latin typeface="Arial" charset="0"/>
                <a:ea typeface="Osaka" charset="0"/>
                <a:cs typeface="Osaka" charset="0"/>
              </a:rPr>
              <a:t> </a:t>
            </a:r>
            <a:endParaRPr lang="en-US" sz="1400" b="1"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latin typeface="Arial" charset="0"/>
                <a:ea typeface="Osaka" charset="0"/>
                <a:cs typeface="Osaka" charset="0"/>
              </a:rPr>
              <a:t> GWFASTA</a:t>
            </a:r>
            <a:r>
              <a:rPr lang="en-US" sz="1400" b="1">
                <a:latin typeface="Arial" charset="0"/>
                <a:ea typeface="Osaka" charset="0"/>
                <a:cs typeface="Osaka" charset="0"/>
                <a:hlinkClick r:id="rId2"/>
              </a:rPr>
              <a:t>:</a:t>
            </a:r>
            <a:r>
              <a:rPr lang="en-US" sz="1400" b="1"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1400">
                <a:latin typeface="Arial" charset="0"/>
                <a:ea typeface="Osaka" charset="0"/>
                <a:cs typeface="Osaka" charset="0"/>
              </a:rPr>
              <a:t>Genome-Wide FASTA Search </a:t>
            </a:r>
            <a:endParaRPr lang="en-US" sz="1400">
              <a:solidFill>
                <a:srgbClr val="0027F8"/>
              </a:solidFill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latin typeface="Arial" charset="0"/>
                <a:ea typeface="Osaka" charset="0"/>
                <a:cs typeface="Osaka" charset="0"/>
                <a:hlinkClick r:id="rId3"/>
              </a:rPr>
              <a:t> </a:t>
            </a:r>
            <a:r>
              <a:rPr lang="en-US" sz="1400" b="1">
                <a:latin typeface="Arial" charset="0"/>
                <a:ea typeface="Osaka" charset="0"/>
                <a:cs typeface="Osaka" charset="0"/>
              </a:rPr>
              <a:t>GWBLAST:</a:t>
            </a:r>
            <a:r>
              <a:rPr lang="en-US" sz="1400">
                <a:latin typeface="Arial" charset="0"/>
                <a:ea typeface="Osaka" charset="0"/>
                <a:cs typeface="Osaka" charset="0"/>
              </a:rPr>
              <a:t> Genome wide BLAST search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latin typeface="Arial" charset="0"/>
                <a:ea typeface="Osaka" charset="0"/>
                <a:cs typeface="Osaka" charset="0"/>
              </a:rPr>
              <a:t> COPID: </a:t>
            </a:r>
            <a:r>
              <a:rPr lang="en-US" sz="1400">
                <a:latin typeface="Arial" charset="0"/>
                <a:ea typeface="Osaka" charset="0"/>
                <a:cs typeface="Osaka" charset="0"/>
              </a:rPr>
              <a:t>Composition based similarity search</a:t>
            </a:r>
            <a:endParaRPr lang="en-US" sz="1400" b="1"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latin typeface="Arial" charset="0"/>
                <a:ea typeface="Osaka" charset="0"/>
                <a:cs typeface="Osaka" charset="0"/>
              </a:rPr>
              <a:t> LGEpred: </a:t>
            </a:r>
            <a:r>
              <a:rPr lang="en-US" sz="1400">
                <a:latin typeface="Arial" charset="0"/>
                <a:ea typeface="Osaka" charset="0"/>
                <a:cs typeface="Osaka" charset="0"/>
              </a:rPr>
              <a:t>Gene from protein sequence</a:t>
            </a:r>
            <a:endParaRPr lang="en-US" sz="1600" b="1">
              <a:solidFill>
                <a:schemeClr val="tx2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304800" y="3352800"/>
            <a:ext cx="259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127524" y="2286001"/>
            <a:ext cx="4015329" cy="155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/>
              <a:t>Subcellular Localization Methods</a:t>
            </a:r>
            <a:endParaRPr lang="en-US"/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PSLpred: localization of prokaryotic proteins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ESLpred: localization of Eukaryotic proteins</a:t>
            </a:r>
            <a:endParaRPr lang="en-US" sz="1400">
              <a:solidFill>
                <a:schemeClr val="tx2"/>
              </a:solidFill>
              <a:ea typeface="Osaka" charset="0"/>
              <a:cs typeface="Osaka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HSLpred: localization of Human proteins</a:t>
            </a:r>
            <a:endParaRPr lang="en-US" sz="1400" b="1" u="sng">
              <a:solidFill>
                <a:schemeClr val="tx2"/>
              </a:solidFill>
              <a:ea typeface="Osaka" charset="0"/>
              <a:cs typeface="Osaka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ea typeface="Osaka" charset="0"/>
                <a:cs typeface="Osaka" charset="0"/>
              </a:rPr>
              <a:t>MITpred: Prediction of Mitochndrial proteins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ea typeface="Osaka" charset="0"/>
                <a:cs typeface="Osaka" charset="0"/>
              </a:rPr>
              <a:t>TBpred: Localization of mycobacterial proteins</a:t>
            </a:r>
            <a:endParaRPr lang="en-US"/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4114800" y="2362201"/>
            <a:ext cx="5029200" cy="17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1">
                <a:latin typeface="Arial" charset="0"/>
                <a:ea typeface="Osaka" charset="0"/>
                <a:cs typeface="Osaka" charset="0"/>
              </a:rPr>
              <a:t>Prediction of drugable proteins</a:t>
            </a:r>
            <a:endParaRPr lang="en-US" sz="1800" b="1">
              <a:latin typeface="Arial" charset="0"/>
              <a:ea typeface="Osaka" charset="0"/>
              <a:cs typeface="Osaka" charset="0"/>
              <a:hlinkClick r:id="rId4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latin typeface="Arial" charset="0"/>
                <a:ea typeface="Osaka" charset="0"/>
                <a:cs typeface="Osaka" charset="0"/>
              </a:rPr>
              <a:t>Nrpred: </a:t>
            </a:r>
            <a:r>
              <a:rPr lang="en-US" sz="1400">
                <a:latin typeface="Arial" charset="0"/>
                <a:ea typeface="Osaka" charset="0"/>
                <a:cs typeface="Osaka" charset="0"/>
              </a:rPr>
              <a:t>Classification of nuclear receptors</a:t>
            </a:r>
            <a:endParaRPr lang="en-US" sz="1400" b="1">
              <a:solidFill>
                <a:schemeClr val="accent2"/>
              </a:solidFill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latin typeface="Arial" charset="0"/>
                <a:ea typeface="Osaka" charset="0"/>
                <a:cs typeface="Osaka" charset="0"/>
              </a:rPr>
              <a:t>GPCRpred: </a:t>
            </a:r>
            <a:r>
              <a:rPr lang="en-US" sz="1400">
                <a:latin typeface="Arial" charset="0"/>
                <a:ea typeface="Osaka" charset="0"/>
                <a:cs typeface="Osaka" charset="0"/>
              </a:rPr>
              <a:t>Prediction of G-protein-coupled receptors</a:t>
            </a:r>
            <a:endParaRPr lang="en-US" sz="1400" b="1">
              <a:solidFill>
                <a:schemeClr val="accent2"/>
              </a:solidFill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400" b="1">
                <a:latin typeface="Arial" charset="0"/>
                <a:ea typeface="Osaka" charset="0"/>
                <a:cs typeface="Osaka" charset="0"/>
              </a:rPr>
              <a:t>GPCRsclass: </a:t>
            </a:r>
            <a:r>
              <a:rPr lang="en-US" sz="1400">
                <a:latin typeface="Arial" charset="0"/>
                <a:ea typeface="Osaka" charset="0"/>
                <a:cs typeface="Osaka" charset="0"/>
              </a:rPr>
              <a:t>Amine type of GPCR </a:t>
            </a:r>
            <a:endParaRPr lang="en-US" sz="1400" b="1" u="sng"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400" b="1">
                <a:latin typeface="Arial" charset="0"/>
                <a:ea typeface="Osaka" charset="0"/>
                <a:cs typeface="Osaka" charset="0"/>
              </a:rPr>
              <a:t>VGIchan:</a:t>
            </a:r>
            <a:r>
              <a:rPr lang="en-US" sz="1400" b="1" u="sng"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sz="1400">
                <a:latin typeface="Arial" charset="0"/>
                <a:ea typeface="Osaka" charset="0"/>
                <a:cs typeface="Osaka" charset="0"/>
              </a:rPr>
              <a:t>Voltage gated ion channel</a:t>
            </a:r>
            <a:endParaRPr lang="en-US" sz="1400" u="sng"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400" b="1">
                <a:latin typeface="Arial" charset="0"/>
                <a:ea typeface="Osaka" charset="0"/>
                <a:cs typeface="Osaka" charset="0"/>
              </a:rPr>
              <a:t>Pprint: </a:t>
            </a:r>
            <a:r>
              <a:rPr lang="en-US" sz="1400">
                <a:latin typeface="Arial" charset="0"/>
                <a:ea typeface="Osaka" charset="0"/>
                <a:cs typeface="Osaka" charset="0"/>
              </a:rPr>
              <a:t>RNA interacting residues in proteins</a:t>
            </a:r>
            <a:endParaRPr lang="en-US" sz="1400" b="1" u="sng"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400" b="1">
                <a:latin typeface="Arial" charset="0"/>
                <a:ea typeface="Osaka" charset="0"/>
                <a:cs typeface="Osaka" charset="0"/>
              </a:rPr>
              <a:t>GSTpred: </a:t>
            </a:r>
            <a:r>
              <a:rPr lang="en-US" sz="1400">
                <a:latin typeface="Arial" charset="0"/>
                <a:ea typeface="Osaka" charset="0"/>
                <a:cs typeface="Osaka" charset="0"/>
              </a:rPr>
              <a:t>Glutathione S-transferases proteins</a:t>
            </a:r>
            <a:endParaRPr lang="en-US" sz="1600" b="1">
              <a:solidFill>
                <a:srgbClr val="0027F8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6862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43376"/>
            <a:ext cx="35052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136525" y="4308475"/>
            <a:ext cx="54260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152400" y="4141788"/>
            <a:ext cx="5562600" cy="283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Protein Structure Prediction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APSSP2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:  protein secondary structure prediction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Betatpred: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 Consensus method for 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  <a:sym typeface="Symbol" charset="0"/>
              </a:rPr>
              <a:t>-turns prediction </a:t>
            </a:r>
            <a:endParaRPr lang="en-US" sz="1400">
              <a:solidFill>
                <a:schemeClr val="tx2"/>
              </a:solidFill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Bteval: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 Benchmarking of 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  <a:sym typeface="Symbol" charset="0"/>
              </a:rPr>
              <a:t>-turns prediction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endParaRPr lang="en-US" sz="1400">
              <a:solidFill>
                <a:srgbClr val="0027F8"/>
              </a:solidFill>
              <a:latin typeface="Arial" charset="0"/>
              <a:ea typeface="Osaka" charset="0"/>
              <a:cs typeface="Osaka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  <a:sym typeface="Symbol" charset="0"/>
              </a:rPr>
              <a:t>BetaTurns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  <a:sym typeface="Symbol" charset="0"/>
              </a:rPr>
              <a:t>: Prediction of -turn types in proteins 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endParaRPr lang="en-US" sz="1400">
              <a:solidFill>
                <a:schemeClr val="tx2"/>
              </a:solidFill>
              <a:latin typeface="Arial" charset="0"/>
              <a:ea typeface="Osaka" charset="0"/>
              <a:cs typeface="Osaka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  <a:sym typeface="Symbol" charset="0"/>
              </a:rPr>
              <a:t>Turn Predictions: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  <a:sym typeface="Symbol" charset="0"/>
              </a:rPr>
              <a:t> Prediction of / / -turns in proteins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  <a:sym typeface="Symbol" charset="0"/>
              </a:rPr>
              <a:t>GammaPred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  <a:sym typeface="Symbol" charset="0"/>
              </a:rPr>
              <a:t>: Prediction of-turns in proteins</a:t>
            </a:r>
          </a:p>
          <a:p>
            <a:pPr eaLnBrk="1" hangingPunct="1"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BhairPred: 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Prediction of Beta Hairpins</a:t>
            </a:r>
          </a:p>
          <a:p>
            <a:pPr eaLnBrk="1" hangingPunct="1"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TBBpred: 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Prediction of trans membrane beta barrel proteins</a:t>
            </a:r>
          </a:p>
          <a:p>
            <a:pPr eaLnBrk="1" hangingPunct="1"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SARpred: 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Prediction of surface accessibility (real accessibility)</a:t>
            </a:r>
          </a:p>
          <a:p>
            <a:pPr eaLnBrk="1" hangingPunct="1"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PepStr: </a:t>
            </a:r>
            <a:r>
              <a:rPr lang="en-US" sz="1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rPr>
              <a:t>Prediction of tertiary structure of Bioactive peptides</a:t>
            </a:r>
            <a:endParaRPr lang="en-US" sz="1400" b="1">
              <a:solidFill>
                <a:schemeClr val="tx2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7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&#10;Picture 7.png                                                  00086346Macintosh HD                   C2DAFB2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76" y="52389"/>
            <a:ext cx="9226551" cy="6751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671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2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/>
              <a:t>Limitations of existing web services</a:t>
            </a:r>
            <a:endParaRPr lang="en-US" b="0"/>
          </a:p>
        </p:txBody>
      </p:sp>
      <p:sp>
        <p:nvSpPr>
          <p:cNvPr id="157699" name="Rectangle 1027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Uploading or downloading large data</a:t>
            </a:r>
          </a:p>
          <a:p>
            <a:pPr>
              <a:lnSpc>
                <a:spcPct val="90000"/>
              </a:lnSpc>
            </a:pPr>
            <a:r>
              <a:rPr lang="en-US"/>
              <a:t>Serving too many user from single source</a:t>
            </a:r>
          </a:p>
          <a:p>
            <a:pPr>
              <a:lnSpc>
                <a:spcPct val="90000"/>
              </a:lnSpc>
            </a:pPr>
            <a:r>
              <a:rPr lang="en-US"/>
              <a:t>Difficult to provide computer intensive job</a:t>
            </a:r>
          </a:p>
          <a:p>
            <a:pPr>
              <a:lnSpc>
                <a:spcPct val="90000"/>
              </a:lnSpc>
            </a:pPr>
            <a:r>
              <a:rPr lang="en-US"/>
              <a:t>Depend on internet and its bandwidth</a:t>
            </a:r>
          </a:p>
          <a:p>
            <a:pPr>
              <a:lnSpc>
                <a:spcPct val="90000"/>
              </a:lnSpc>
            </a:pPr>
            <a:r>
              <a:rPr lang="en-US"/>
              <a:t>Security of data in transition </a:t>
            </a:r>
          </a:p>
          <a:p>
            <a:pPr>
              <a:lnSpc>
                <a:spcPct val="90000"/>
              </a:lnSpc>
            </a:pPr>
            <a:r>
              <a:rPr lang="en-US"/>
              <a:t>Maintain confidentiality of data</a:t>
            </a:r>
          </a:p>
          <a:p>
            <a:pPr>
              <a:lnSpc>
                <a:spcPct val="90000"/>
              </a:lnSpc>
            </a:pPr>
            <a:r>
              <a:rPr lang="en-US"/>
              <a:t>Difficult to analyze graphical data</a:t>
            </a:r>
          </a:p>
        </p:txBody>
      </p:sp>
    </p:spTree>
    <p:extLst>
      <p:ext uri="{BB962C8B-B14F-4D97-AF65-F5344CB8AC3E}">
        <p14:creationId xmlns:p14="http://schemas.microsoft.com/office/powerpoint/2010/main" val="71829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01143"/>
            <a:ext cx="8229600" cy="1143000"/>
          </a:xfrm>
        </p:spPr>
        <p:txBody>
          <a:bodyPr/>
          <a:lstStyle/>
          <a:p>
            <a:r>
              <a:rPr lang="en-US" sz="4000" dirty="0"/>
              <a:t>My 25 Years in Bioinformatics</a:t>
            </a:r>
          </a:p>
        </p:txBody>
      </p:sp>
      <p:sp>
        <p:nvSpPr>
          <p:cNvPr id="6963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041858"/>
            <a:ext cx="8229600" cy="58161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100000"/>
              <a:buFont typeface="Wingdings" charset="2"/>
              <a:buChar char=""/>
            </a:pPr>
            <a:r>
              <a:rPr lang="en-US" sz="2400" b="1" dirty="0">
                <a:latin typeface="Arial"/>
                <a:cs typeface="Arial"/>
              </a:rPr>
              <a:t>IMTECH is one of original DIC</a:t>
            </a:r>
            <a:r>
              <a:rPr lang="ja-JP" altLang="en-US" sz="2400" b="1" dirty="0">
                <a:latin typeface="Arial"/>
                <a:cs typeface="Arial"/>
              </a:rPr>
              <a:t>’</a:t>
            </a:r>
            <a:r>
              <a:rPr lang="en-US" sz="2400" b="1" dirty="0">
                <a:latin typeface="Arial"/>
                <a:cs typeface="Arial"/>
              </a:rPr>
              <a:t>s started by </a:t>
            </a:r>
            <a:r>
              <a:rPr lang="en-US" sz="2400" b="1" dirty="0" smtClean="0">
                <a:latin typeface="Arial"/>
                <a:cs typeface="Arial"/>
              </a:rPr>
              <a:t>DBT</a:t>
            </a:r>
            <a:endParaRPr lang="en-US" sz="2400" b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buSzPct val="100000"/>
              <a:buFont typeface="Wingdings" charset="2"/>
              <a:buChar char=""/>
            </a:pPr>
            <a:r>
              <a:rPr lang="en-US" sz="2400" b="1" dirty="0">
                <a:latin typeface="Arial"/>
                <a:cs typeface="Arial"/>
              </a:rPr>
              <a:t>I start my carrier in 1986 as computer </a:t>
            </a:r>
            <a:r>
              <a:rPr lang="en-US" sz="2400" b="1" dirty="0" smtClean="0">
                <a:latin typeface="Arial"/>
                <a:cs typeface="Arial"/>
              </a:rPr>
              <a:t>scientist</a:t>
            </a:r>
          </a:p>
          <a:p>
            <a:pPr>
              <a:lnSpc>
                <a:spcPct val="150000"/>
              </a:lnSpc>
              <a:buSzPct val="100000"/>
              <a:buFont typeface="Wingdings" charset="2"/>
              <a:buChar char=""/>
            </a:pPr>
            <a:r>
              <a:rPr lang="en-US" sz="2400" b="1" dirty="0" smtClean="0">
                <a:latin typeface="Arial"/>
                <a:cs typeface="Arial"/>
              </a:rPr>
              <a:t>1986</a:t>
            </a:r>
            <a:r>
              <a:rPr lang="en-US" sz="2400" b="1" dirty="0">
                <a:latin typeface="Arial"/>
                <a:cs typeface="Arial"/>
              </a:rPr>
              <a:t>-91: Infrastructure (Email, NICNET, Medline</a:t>
            </a:r>
            <a:r>
              <a:rPr lang="en-US" sz="2400" b="1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ct val="150000"/>
              </a:lnSpc>
              <a:buSzPct val="100000"/>
              <a:buFont typeface="Wingdings" charset="2"/>
              <a:buChar char=""/>
            </a:pPr>
            <a:r>
              <a:rPr lang="en-US" sz="2400" b="1" dirty="0" smtClean="0">
                <a:latin typeface="Arial"/>
                <a:cs typeface="Arial"/>
              </a:rPr>
              <a:t>1991-96</a:t>
            </a:r>
            <a:r>
              <a:rPr lang="en-US" sz="2400" b="1" dirty="0">
                <a:latin typeface="Arial"/>
                <a:cs typeface="Arial"/>
              </a:rPr>
              <a:t>: Services with </a:t>
            </a:r>
            <a:r>
              <a:rPr lang="en-US" sz="2400" b="1" dirty="0" smtClean="0">
                <a:latin typeface="Arial"/>
                <a:cs typeface="Arial"/>
              </a:rPr>
              <a:t>computer </a:t>
            </a:r>
            <a:r>
              <a:rPr lang="en-US" sz="2400" b="1" dirty="0">
                <a:latin typeface="Arial"/>
                <a:cs typeface="Arial"/>
              </a:rPr>
              <a:t>programs</a:t>
            </a:r>
          </a:p>
          <a:p>
            <a:pPr>
              <a:lnSpc>
                <a:spcPct val="150000"/>
              </a:lnSpc>
              <a:buSzPct val="100000"/>
              <a:buFont typeface="Wingdings" charset="2"/>
              <a:buChar char=""/>
            </a:pPr>
            <a:r>
              <a:rPr lang="en-US" sz="2400" b="1" dirty="0">
                <a:latin typeface="Arial"/>
                <a:cs typeface="Arial"/>
              </a:rPr>
              <a:t>1996-2001: P</a:t>
            </a:r>
            <a:r>
              <a:rPr lang="en-US" sz="2400" b="1" dirty="0" smtClean="0">
                <a:latin typeface="Arial"/>
                <a:cs typeface="Arial"/>
              </a:rPr>
              <a:t>rotein structure</a:t>
            </a:r>
            <a:r>
              <a:rPr lang="en-US" sz="2400" b="1" dirty="0">
                <a:latin typeface="Arial"/>
                <a:cs typeface="Arial"/>
              </a:rPr>
              <a:t>, </a:t>
            </a:r>
            <a:r>
              <a:rPr lang="en-US" sz="2400" b="1" dirty="0" smtClean="0">
                <a:latin typeface="Arial"/>
                <a:cs typeface="Arial"/>
              </a:rPr>
              <a:t>alignment web servers</a:t>
            </a:r>
            <a:endParaRPr lang="en-US" sz="2400" b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buSzPct val="100000"/>
              <a:buFont typeface="Wingdings" charset="2"/>
              <a:buChar char=""/>
            </a:pPr>
            <a:r>
              <a:rPr lang="en-US" sz="2400" b="1" dirty="0">
                <a:latin typeface="Arial"/>
                <a:cs typeface="Arial"/>
              </a:rPr>
              <a:t>2001-2006: </a:t>
            </a:r>
            <a:r>
              <a:rPr lang="en-US" sz="2400" b="1" dirty="0" smtClean="0">
                <a:latin typeface="Arial"/>
                <a:cs typeface="Arial"/>
              </a:rPr>
              <a:t>Drug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and Vaccine Informatics</a:t>
            </a:r>
            <a:endParaRPr lang="en-US" sz="2400" b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buSzPct val="100000"/>
              <a:buFont typeface="Wingdings" charset="2"/>
              <a:buChar char=""/>
            </a:pPr>
            <a:r>
              <a:rPr lang="en-US" sz="2400" b="1" dirty="0">
                <a:latin typeface="Arial"/>
                <a:cs typeface="Arial"/>
              </a:rPr>
              <a:t>2006-2011: Integration of tools &amp; </a:t>
            </a:r>
            <a:r>
              <a:rPr lang="en-US" sz="2400" b="1" dirty="0" smtClean="0">
                <a:latin typeface="Arial"/>
                <a:cs typeface="Arial"/>
              </a:rPr>
              <a:t>collaboration</a:t>
            </a:r>
            <a:endParaRPr lang="en-US" sz="2400" b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buSzPct val="100000"/>
              <a:buFont typeface="Wingdings" charset="2"/>
              <a:buChar char=""/>
            </a:pPr>
            <a:r>
              <a:rPr lang="en-US" sz="2400" b="1" dirty="0">
                <a:latin typeface="Arial"/>
                <a:cs typeface="Arial"/>
              </a:rPr>
              <a:t>2011-2016 ?: Drug/Vaccine in real </a:t>
            </a:r>
            <a:r>
              <a:rPr lang="en-US" sz="2400" b="1" dirty="0" smtClean="0">
                <a:latin typeface="Arial"/>
                <a:cs typeface="Arial"/>
              </a:rPr>
              <a:t>life?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0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tx1"/>
                </a:solidFill>
                <a:effectLst/>
                <a:latin typeface="Times New Roman" charset="0"/>
                <a:ea typeface="MS Mincho" charset="0"/>
                <a:cs typeface="MS Mincho" charset="0"/>
              </a:rPr>
              <a:t>GPSR: A Resource for Genomics Proteomics and Systems Biology</a:t>
            </a:r>
            <a:r>
              <a:rPr lang="en-US" b="0">
                <a:solidFill>
                  <a:schemeClr val="tx1"/>
                </a:solidFill>
                <a:effectLst/>
                <a:latin typeface="Times New Roman" charset="0"/>
                <a:ea typeface="MS Mincho" charset="0"/>
                <a:cs typeface="MS Mincho" charset="0"/>
              </a:rPr>
              <a:t> 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600201"/>
            <a:ext cx="8229600" cy="3935413"/>
          </a:xfrm>
        </p:spPr>
        <p:txBody>
          <a:bodyPr/>
          <a:lstStyle/>
          <a:p>
            <a:r>
              <a:rPr lang="en-US" sz="2800" b="1"/>
              <a:t>A journey from simple computer programs to drug/vaccine informatics</a:t>
            </a:r>
          </a:p>
          <a:p>
            <a:r>
              <a:rPr lang="en-US" sz="2800" b="1"/>
              <a:t>Limitations of existing web services</a:t>
            </a:r>
          </a:p>
          <a:p>
            <a:pPr lvl="1"/>
            <a:r>
              <a:rPr lang="en-US" sz="2400" b="1"/>
              <a:t>History repeats (Web to Standalone)</a:t>
            </a:r>
          </a:p>
          <a:p>
            <a:pPr lvl="1"/>
            <a:r>
              <a:rPr lang="en-US" sz="2400" b="1"/>
              <a:t>Graphics vs command mode</a:t>
            </a:r>
          </a:p>
          <a:p>
            <a:r>
              <a:rPr lang="en-US" sz="2800" b="1"/>
              <a:t>General purpose programs</a:t>
            </a:r>
            <a:endParaRPr lang="en-US"/>
          </a:p>
          <a:p>
            <a:pPr lvl="1"/>
            <a:r>
              <a:rPr lang="en-US" sz="2400" b="1"/>
              <a:t>Small programs as building unit</a:t>
            </a:r>
          </a:p>
          <a:p>
            <a:r>
              <a:rPr lang="en-US" sz="2800" b="1"/>
              <a:t>Integration of methods in GPSR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108" name="WordArt 4"/>
          <p:cNvSpPr>
            <a:spLocks noChangeArrowheads="1" noChangeShapeType="1" noTextEdit="1"/>
          </p:cNvSpPr>
          <p:nvPr/>
        </p:nvSpPr>
        <p:spPr bwMode="auto">
          <a:xfrm>
            <a:off x="3351213" y="3101975"/>
            <a:ext cx="2438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Thankyou</a:t>
            </a:r>
          </a:p>
        </p:txBody>
      </p:sp>
      <p:pic>
        <p:nvPicPr>
          <p:cNvPr id="47109" name="Picture 5" descr="&#10;Picture 6.png                                                  00086346Macintosh HD                   C2DAFB2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54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3732" name="WordArt 4"/>
          <p:cNvSpPr>
            <a:spLocks noChangeArrowheads="1" noChangeShapeType="1" noTextEdit="1"/>
          </p:cNvSpPr>
          <p:nvPr/>
        </p:nvSpPr>
        <p:spPr bwMode="auto">
          <a:xfrm>
            <a:off x="3351213" y="3101975"/>
            <a:ext cx="24384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Thankyou</a:t>
            </a:r>
          </a:p>
        </p:txBody>
      </p:sp>
      <p:pic>
        <p:nvPicPr>
          <p:cNvPr id="73733" name="Picture 5" descr="&#10;Picture 7.png                                                  00086346Macintosh HD                   C2DAFB2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4"/>
            <a:ext cx="9144000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0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Features of </a:t>
            </a:r>
            <a:r>
              <a:rPr lang="en-US" dirty="0" err="1" smtClean="0"/>
              <a:t>OSDDlinux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en-US" b="1" dirty="0" smtClean="0">
                <a:latin typeface="Arial Narrow" pitchFamily="34" charset="0"/>
              </a:rPr>
              <a:t>   Service </a:t>
            </a:r>
            <a:r>
              <a:rPr lang="en-US" b="1" dirty="0">
                <a:latin typeface="Arial Narrow" pitchFamily="34" charset="0"/>
              </a:rPr>
              <a:t>for Scientific Community </a:t>
            </a:r>
            <a:endParaRPr lang="en-US" dirty="0">
              <a:latin typeface="Arial Narrow" pitchFamily="34" charset="0"/>
            </a:endParaRPr>
          </a:p>
          <a:p>
            <a:pPr marL="0" indent="0">
              <a:buNone/>
              <a:defRPr/>
            </a:pPr>
            <a:r>
              <a:rPr lang="en-US" dirty="0" smtClean="0">
                <a:latin typeface="Arial Narrow" pitchFamily="34" charset="0"/>
              </a:rPr>
              <a:t>   Online </a:t>
            </a:r>
            <a:r>
              <a:rPr lang="en-US" dirty="0">
                <a:latin typeface="Arial Narrow" pitchFamily="34" charset="0"/>
              </a:rPr>
              <a:t>for Occasional </a:t>
            </a:r>
            <a:r>
              <a:rPr lang="en-US" dirty="0" smtClean="0">
                <a:latin typeface="Arial Narrow" pitchFamily="34" charset="0"/>
              </a:rPr>
              <a:t>Users</a:t>
            </a:r>
          </a:p>
          <a:p>
            <a:pPr marL="0" indent="0">
              <a:buNone/>
              <a:defRPr/>
            </a:pPr>
            <a:r>
              <a:rPr lang="en-US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  </a:t>
            </a:r>
            <a:r>
              <a:rPr lang="en-US" dirty="0" err="1" smtClean="0">
                <a:latin typeface="Arial Narrow" pitchFamily="34" charset="0"/>
              </a:rPr>
              <a:t>LiveDVD</a:t>
            </a:r>
            <a:r>
              <a:rPr lang="en-US" dirty="0">
                <a:latin typeface="Arial Narrow" pitchFamily="34" charset="0"/>
              </a:rPr>
              <a:t>/USB on local computer with Data Security </a:t>
            </a:r>
            <a:endParaRPr lang="en-US" dirty="0" smtClean="0">
              <a:latin typeface="Arial Narrow" pitchFamily="34" charset="0"/>
            </a:endParaRPr>
          </a:p>
          <a:p>
            <a:pPr marL="242888" indent="0">
              <a:buNone/>
              <a:defRPr/>
            </a:pPr>
            <a:endParaRPr lang="en-US" b="1" dirty="0" smtClean="0">
              <a:latin typeface="Arial Narrow" pitchFamily="34" charset="0"/>
            </a:endParaRPr>
          </a:p>
          <a:p>
            <a:pPr marL="242888" indent="0">
              <a:buNone/>
              <a:defRPr/>
            </a:pPr>
            <a:r>
              <a:rPr lang="en-US" b="1" dirty="0" smtClean="0">
                <a:latin typeface="Arial Narrow" pitchFamily="34" charset="0"/>
              </a:rPr>
              <a:t>Platform </a:t>
            </a:r>
            <a:r>
              <a:rPr lang="en-US" b="1" dirty="0">
                <a:latin typeface="Arial Narrow" pitchFamily="34" charset="0"/>
              </a:rPr>
              <a:t>for </a:t>
            </a:r>
            <a:r>
              <a:rPr lang="en-US" b="1" dirty="0" smtClean="0">
                <a:latin typeface="Arial Narrow" pitchFamily="34" charset="0"/>
              </a:rPr>
              <a:t>Developers</a:t>
            </a:r>
            <a:endParaRPr lang="en-US" dirty="0" smtClean="0">
              <a:latin typeface="Arial Narrow" pitchFamily="34" charset="0"/>
            </a:endParaRPr>
          </a:p>
          <a:p>
            <a:pPr marL="242888" indent="0">
              <a:buNone/>
              <a:defRPr/>
            </a:pPr>
            <a:r>
              <a:rPr lang="en-US" dirty="0" smtClean="0">
                <a:latin typeface="Arial Narrow" pitchFamily="34" charset="0"/>
              </a:rPr>
              <a:t>Developers </a:t>
            </a:r>
            <a:r>
              <a:rPr lang="en-US" dirty="0">
                <a:latin typeface="Arial Narrow" pitchFamily="34" charset="0"/>
              </a:rPr>
              <a:t>with no </a:t>
            </a:r>
            <a:r>
              <a:rPr lang="en-US" dirty="0" smtClean="0">
                <a:latin typeface="Arial Narrow" pitchFamily="34" charset="0"/>
              </a:rPr>
              <a:t>infrastructure</a:t>
            </a:r>
          </a:p>
          <a:p>
            <a:pPr marL="242888" indent="0">
              <a:buNone/>
              <a:defRPr/>
            </a:pPr>
            <a:r>
              <a:rPr lang="en-US" dirty="0" smtClean="0">
                <a:latin typeface="Arial Narrow" pitchFamily="34" charset="0"/>
              </a:rPr>
              <a:t>Infrastructure </a:t>
            </a:r>
            <a:r>
              <a:rPr lang="en-US" dirty="0">
                <a:latin typeface="Arial Narrow" pitchFamily="34" charset="0"/>
              </a:rPr>
              <a:t>on existing </a:t>
            </a:r>
            <a:r>
              <a:rPr lang="en-US" dirty="0" err="1">
                <a:latin typeface="Arial Narrow" pitchFamily="34" charset="0"/>
              </a:rPr>
              <a:t>linux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setup</a:t>
            </a:r>
          </a:p>
          <a:p>
            <a:pPr marL="242888" indent="0">
              <a:buNone/>
              <a:defRPr/>
            </a:pPr>
            <a:endParaRPr lang="en-US" b="1" dirty="0" smtClean="0">
              <a:latin typeface="Arial Narrow" pitchFamily="34" charset="0"/>
            </a:endParaRPr>
          </a:p>
          <a:p>
            <a:pPr marL="242888" indent="0">
              <a:buNone/>
              <a:defRPr/>
            </a:pPr>
            <a:r>
              <a:rPr lang="en-US" b="1" dirty="0" smtClean="0">
                <a:latin typeface="Arial Narrow" pitchFamily="34" charset="0"/>
              </a:rPr>
              <a:t>Linux </a:t>
            </a:r>
            <a:r>
              <a:rPr lang="en-US" b="1" dirty="0">
                <a:latin typeface="Arial Narrow" pitchFamily="34" charset="0"/>
              </a:rPr>
              <a:t>for </a:t>
            </a:r>
            <a:r>
              <a:rPr lang="en-US" b="1" dirty="0" smtClean="0">
                <a:latin typeface="Arial Narrow" pitchFamily="34" charset="0"/>
              </a:rPr>
              <a:t>Students</a:t>
            </a:r>
            <a:endParaRPr lang="en-US" sz="2800" dirty="0">
              <a:latin typeface="Arial Narrow" pitchFamily="34" charset="0"/>
            </a:endParaRPr>
          </a:p>
          <a:p>
            <a:pPr marL="242888" indent="0">
              <a:buNone/>
              <a:defRPr/>
            </a:pPr>
            <a:r>
              <a:rPr lang="en-US" sz="2800" dirty="0" smtClean="0">
                <a:latin typeface="Arial Narrow" pitchFamily="34" charset="0"/>
              </a:rPr>
              <a:t>Bootable </a:t>
            </a:r>
            <a:r>
              <a:rPr lang="en-US" sz="2800" dirty="0" err="1">
                <a:latin typeface="Arial Narrow" pitchFamily="34" charset="0"/>
              </a:rPr>
              <a:t>LivedDVD</a:t>
            </a:r>
            <a:r>
              <a:rPr lang="en-US" sz="2800" dirty="0">
                <a:latin typeface="Arial Narrow" pitchFamily="34" charset="0"/>
              </a:rPr>
              <a:t> for occasional </a:t>
            </a:r>
            <a:r>
              <a:rPr lang="en-US" sz="2800" dirty="0" smtClean="0">
                <a:latin typeface="Arial Narrow" pitchFamily="34" charset="0"/>
              </a:rPr>
              <a:t>learning</a:t>
            </a:r>
          </a:p>
          <a:p>
            <a:pPr marL="242888" indent="0">
              <a:buNone/>
              <a:defRPr/>
            </a:pPr>
            <a:r>
              <a:rPr lang="en-US" dirty="0" err="1" smtClean="0">
                <a:latin typeface="Arial Narrow" pitchFamily="34" charset="0"/>
              </a:rPr>
              <a:t>OSDDlinux</a:t>
            </a:r>
            <a:r>
              <a:rPr lang="en-US" dirty="0" smtClean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on Windows/MAC </a:t>
            </a:r>
            <a:r>
              <a:rPr lang="en-US" dirty="0" smtClean="0">
                <a:latin typeface="Arial Narrow" pitchFamily="34" charset="0"/>
              </a:rPr>
              <a:t>Users</a:t>
            </a:r>
          </a:p>
          <a:p>
            <a:pPr marL="242888" indent="0">
              <a:buNone/>
              <a:defRPr/>
            </a:pPr>
            <a:r>
              <a:rPr lang="en-US" dirty="0" smtClean="0">
                <a:latin typeface="Arial Narrow" pitchFamily="34" charset="0"/>
              </a:rPr>
              <a:t>Online </a:t>
            </a:r>
            <a:r>
              <a:rPr lang="en-US" dirty="0">
                <a:latin typeface="Arial Narrow" pitchFamily="34" charset="0"/>
              </a:rPr>
              <a:t>hand-on experience on Linux &amp; PERL programming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75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Features of </a:t>
            </a:r>
            <a:r>
              <a:rPr lang="en-US" dirty="0" err="1" smtClean="0"/>
              <a:t>OSDDlinux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242888" indent="0">
              <a:buNone/>
              <a:defRPr/>
            </a:pPr>
            <a:r>
              <a:rPr lang="en-US" b="1" dirty="0" smtClean="0">
                <a:latin typeface="Arial Narrow" pitchFamily="34" charset="0"/>
              </a:rPr>
              <a:t>Infrastructure </a:t>
            </a:r>
            <a:r>
              <a:rPr lang="en-US" b="1" dirty="0">
                <a:latin typeface="Arial Narrow" pitchFamily="34" charset="0"/>
              </a:rPr>
              <a:t>for Developing </a:t>
            </a:r>
            <a:r>
              <a:rPr lang="en-US" b="1" dirty="0" smtClean="0">
                <a:latin typeface="Arial Narrow" pitchFamily="34" charset="0"/>
              </a:rPr>
              <a:t>World</a:t>
            </a:r>
            <a:endParaRPr lang="en-US" sz="3600" b="1" dirty="0">
              <a:latin typeface="Arial Narrow" pitchFamily="34" charset="0"/>
            </a:endParaRPr>
          </a:p>
          <a:p>
            <a:pPr marL="571500">
              <a:buFont typeface="Arial" pitchFamily="34" charset="0"/>
              <a:buChar char="•"/>
              <a:defRPr/>
            </a:pPr>
            <a:r>
              <a:rPr lang="en-US" dirty="0">
                <a:latin typeface="Arial Narrow" pitchFamily="34" charset="0"/>
              </a:rPr>
              <a:t> 	Infrastructure for Bioinformatics</a:t>
            </a:r>
          </a:p>
          <a:p>
            <a:pPr marL="571500">
              <a:buFont typeface="Arial" pitchFamily="34" charset="0"/>
              <a:buChar char="•"/>
              <a:defRPr/>
            </a:pPr>
            <a:r>
              <a:rPr lang="en-US" dirty="0">
                <a:latin typeface="Arial Narrow" pitchFamily="34" charset="0"/>
              </a:rPr>
              <a:t>   Assembling &amp; Annotation of Genomes</a:t>
            </a:r>
          </a:p>
          <a:p>
            <a:pPr marL="571500">
              <a:buFont typeface="Arial" pitchFamily="34" charset="0"/>
              <a:buChar char="•"/>
              <a:defRPr/>
            </a:pPr>
            <a:r>
              <a:rPr lang="en-US" dirty="0">
                <a:latin typeface="Arial Narrow" pitchFamily="34" charset="0"/>
              </a:rPr>
              <a:t>   Computer-aided drug design</a:t>
            </a:r>
          </a:p>
          <a:p>
            <a:pPr marL="571500">
              <a:buFont typeface="Arial" pitchFamily="34" charset="0"/>
              <a:buChar char="•"/>
              <a:defRPr/>
            </a:pPr>
            <a:r>
              <a:rPr lang="en-US" dirty="0">
                <a:latin typeface="Arial Narrow" pitchFamily="34" charset="0"/>
              </a:rPr>
              <a:t>    Platform for launching services</a:t>
            </a:r>
          </a:p>
          <a:p>
            <a:pPr marL="0" indent="0">
              <a:buNone/>
              <a:defRPr/>
            </a:pPr>
            <a:r>
              <a:rPr lang="en-US" b="1" dirty="0" smtClean="0">
                <a:latin typeface="Arial Narrow" pitchFamily="34" charset="0"/>
              </a:rPr>
              <a:t>Promoting </a:t>
            </a:r>
            <a:r>
              <a:rPr lang="en-US" b="1" dirty="0">
                <a:latin typeface="Arial Narrow" pitchFamily="34" charset="0"/>
              </a:rPr>
              <a:t>Crowdsourcing </a:t>
            </a:r>
          </a:p>
          <a:p>
            <a:pPr marL="571500">
              <a:buFont typeface="Arial" pitchFamily="34" charset="0"/>
              <a:buChar char="•"/>
              <a:defRPr/>
            </a:pPr>
            <a:r>
              <a:rPr lang="en-US" dirty="0">
                <a:latin typeface="Arial Narrow" pitchFamily="34" charset="0"/>
              </a:rPr>
              <a:t>   Example-based learning of Web servers</a:t>
            </a:r>
          </a:p>
          <a:p>
            <a:pPr marL="571500">
              <a:buFont typeface="Arial" pitchFamily="34" charset="0"/>
              <a:buChar char="•"/>
              <a:defRPr/>
            </a:pPr>
            <a:r>
              <a:rPr lang="en-US" dirty="0">
                <a:latin typeface="Arial Narrow" pitchFamily="34" charset="0"/>
              </a:rPr>
              <a:t>   Galaxy-based platform for sharing</a:t>
            </a:r>
          </a:p>
          <a:p>
            <a:pPr marL="0" indent="0">
              <a:buNone/>
              <a:defRPr/>
            </a:pPr>
            <a:r>
              <a:rPr lang="en-US" b="1" dirty="0" smtClean="0">
                <a:latin typeface="Arial Narrow" pitchFamily="34" charset="0"/>
              </a:rPr>
              <a:t>Network</a:t>
            </a:r>
            <a:r>
              <a:rPr lang="en-US" b="1" dirty="0">
                <a:latin typeface="Arial Narrow" pitchFamily="34" charset="0"/>
              </a:rPr>
              <a:t>-Based </a:t>
            </a:r>
            <a:r>
              <a:rPr lang="en-US" b="1" dirty="0" err="1" smtClean="0">
                <a:latin typeface="Arial Narrow" pitchFamily="34" charset="0"/>
              </a:rPr>
              <a:t>Collobration</a:t>
            </a:r>
            <a:endParaRPr lang="en-US" dirty="0">
              <a:latin typeface="Arial Narrow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of </a:t>
            </a:r>
            <a:r>
              <a:rPr lang="en-US" dirty="0" err="1" smtClean="0"/>
              <a:t>OSDDlinux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  <a:defRPr/>
            </a:pPr>
            <a:r>
              <a:rPr lang="en-US" b="1" dirty="0" smtClean="0">
                <a:latin typeface="Arial Narrow" pitchFamily="34" charset="0"/>
              </a:rPr>
              <a:t>   </a:t>
            </a:r>
            <a:r>
              <a:rPr lang="en-US" b="1" dirty="0" err="1" smtClean="0">
                <a:latin typeface="Arial Narrow" pitchFamily="34" charset="0"/>
              </a:rPr>
              <a:t>LiveDVD</a:t>
            </a:r>
            <a:r>
              <a:rPr lang="en-US" b="1" dirty="0" smtClean="0">
                <a:latin typeface="Arial Narrow" pitchFamily="34" charset="0"/>
              </a:rPr>
              <a:t>/USB</a:t>
            </a:r>
            <a:endParaRPr lang="en-US" dirty="0">
              <a:latin typeface="Arial Narrow" pitchFamily="34" charset="0"/>
            </a:endParaRPr>
          </a:p>
          <a:p>
            <a:pPr marL="0" indent="0">
              <a:buNone/>
              <a:defRPr/>
            </a:pPr>
            <a:r>
              <a:rPr lang="en-US" dirty="0" smtClean="0">
                <a:latin typeface="Arial Narrow" pitchFamily="34" charset="0"/>
              </a:rPr>
              <a:t>  Download ISO image from web site</a:t>
            </a:r>
          </a:p>
          <a:p>
            <a:pPr marL="0" indent="0">
              <a:buNone/>
              <a:defRPr/>
            </a:pPr>
            <a:r>
              <a:rPr lang="en-US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 Create bootable DVD/USB from ISO image or send request </a:t>
            </a:r>
          </a:p>
          <a:p>
            <a:pPr marL="0" indent="0">
              <a:buNone/>
              <a:defRPr/>
            </a:pPr>
            <a:r>
              <a:rPr lang="en-US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 Boot your system from bootable DVD/USB</a:t>
            </a:r>
          </a:p>
          <a:p>
            <a:pPr marL="0" indent="0">
              <a:buNone/>
              <a:defRPr/>
            </a:pPr>
            <a:r>
              <a:rPr lang="en-US" dirty="0" smtClean="0">
                <a:latin typeface="Arial Narrow" pitchFamily="34" charset="0"/>
              </a:rPr>
              <a:t>  Select Install option for setting </a:t>
            </a:r>
            <a:r>
              <a:rPr lang="en-US" dirty="0" err="1" smtClean="0">
                <a:latin typeface="Arial Narrow" pitchFamily="34" charset="0"/>
              </a:rPr>
              <a:t>OSDDlinux</a:t>
            </a:r>
            <a:r>
              <a:rPr lang="en-US" dirty="0" smtClean="0">
                <a:latin typeface="Arial Narrow" pitchFamily="34" charset="0"/>
              </a:rPr>
              <a:t> on your system </a:t>
            </a:r>
            <a:r>
              <a:rPr lang="en-US" dirty="0">
                <a:latin typeface="Arial Narrow" pitchFamily="34" charset="0"/>
              </a:rPr>
              <a:t>	</a:t>
            </a:r>
            <a:r>
              <a:rPr lang="en-US" dirty="0" smtClean="0">
                <a:latin typeface="Arial Narrow" pitchFamily="34" charset="0"/>
              </a:rPr>
              <a:t>	 </a:t>
            </a:r>
          </a:p>
          <a:p>
            <a:pPr marL="0" indent="0" algn="ctr">
              <a:buNone/>
              <a:defRPr/>
            </a:pPr>
            <a:endParaRPr lang="en-US" sz="3400" dirty="0" smtClean="0">
              <a:latin typeface="Arial Narrow" pitchFamily="34" charset="0"/>
            </a:endParaRPr>
          </a:p>
          <a:p>
            <a:pPr marL="242888" indent="0" algn="ctr">
              <a:buNone/>
              <a:defRPr/>
            </a:pPr>
            <a:r>
              <a:rPr lang="en-US" sz="3400" b="1" dirty="0" smtClean="0">
                <a:latin typeface="Arial Narrow" pitchFamily="34" charset="0"/>
              </a:rPr>
              <a:t>Install on Existing System</a:t>
            </a:r>
            <a:endParaRPr lang="en-US" sz="3400" dirty="0" smtClean="0">
              <a:latin typeface="Arial Narrow" pitchFamily="34" charset="0"/>
            </a:endParaRPr>
          </a:p>
          <a:p>
            <a:pPr marL="242888" indent="0">
              <a:buNone/>
              <a:defRPr/>
            </a:pPr>
            <a:r>
              <a:rPr lang="en-US" dirty="0" smtClean="0">
                <a:latin typeface="Arial Narrow" pitchFamily="34" charset="0"/>
              </a:rPr>
              <a:t>Download base system set account and permission</a:t>
            </a:r>
          </a:p>
          <a:p>
            <a:pPr marL="242888" indent="0">
              <a:buNone/>
              <a:defRPr/>
            </a:pPr>
            <a:r>
              <a:rPr lang="en-US" dirty="0" smtClean="0">
                <a:latin typeface="Arial Narrow" pitchFamily="34" charset="0"/>
              </a:rPr>
              <a:t>Copy models,  </a:t>
            </a:r>
            <a:r>
              <a:rPr lang="en-US" dirty="0" err="1" smtClean="0">
                <a:latin typeface="Arial Narrow" pitchFamily="34" charset="0"/>
              </a:rPr>
              <a:t>blastadata</a:t>
            </a:r>
            <a:r>
              <a:rPr lang="en-US" dirty="0" smtClean="0">
                <a:latin typeface="Arial Narrow" pitchFamily="34" charset="0"/>
              </a:rPr>
              <a:t>, webserver, galaxy from site</a:t>
            </a:r>
          </a:p>
          <a:p>
            <a:pPr marL="242888" indent="0">
              <a:buNone/>
              <a:defRPr/>
            </a:pPr>
            <a:r>
              <a:rPr lang="en-US" dirty="0" smtClean="0">
                <a:latin typeface="Arial Narrow" pitchFamily="34" charset="0"/>
              </a:rPr>
              <a:t>Set </a:t>
            </a:r>
            <a:r>
              <a:rPr lang="en-US" dirty="0" err="1" smtClean="0">
                <a:latin typeface="Arial Narrow" pitchFamily="34" charset="0"/>
              </a:rPr>
              <a:t>Vmbox</a:t>
            </a:r>
            <a:r>
              <a:rPr lang="en-US" dirty="0" smtClean="0">
                <a:latin typeface="Arial Narrow" pitchFamily="34" charset="0"/>
              </a:rPr>
              <a:t> on existing machine and install </a:t>
            </a:r>
            <a:r>
              <a:rPr lang="en-US" dirty="0" err="1" smtClean="0">
                <a:latin typeface="Arial Narrow" pitchFamily="34" charset="0"/>
              </a:rPr>
              <a:t>OSDDlinux</a:t>
            </a:r>
            <a:endParaRPr lang="en-US" dirty="0" smtClean="0">
              <a:latin typeface="Arial Narrow" pitchFamily="34" charset="0"/>
            </a:endParaRPr>
          </a:p>
          <a:p>
            <a:pPr marL="242888" indent="0">
              <a:buNone/>
              <a:defRPr/>
            </a:pPr>
            <a:endParaRPr lang="en-US" b="1" dirty="0" smtClean="0">
              <a:latin typeface="Arial Narrow" pitchFamily="34" charset="0"/>
            </a:endParaRPr>
          </a:p>
          <a:p>
            <a:pPr marL="242888" indent="0" algn="ctr">
              <a:buNone/>
              <a:defRPr/>
            </a:pPr>
            <a:r>
              <a:rPr lang="en-US" b="1" dirty="0" smtClean="0">
                <a:latin typeface="Arial Narrow" pitchFamily="34" charset="0"/>
              </a:rPr>
              <a:t>Download Options</a:t>
            </a:r>
            <a:endParaRPr lang="en-US" sz="2800" dirty="0">
              <a:latin typeface="Arial Narrow" pitchFamily="34" charset="0"/>
            </a:endParaRPr>
          </a:p>
          <a:p>
            <a:pPr marL="242888" indent="0">
              <a:buNone/>
              <a:defRPr/>
            </a:pPr>
            <a:r>
              <a:rPr lang="en-US" sz="2800" dirty="0" smtClean="0">
                <a:latin typeface="Arial Narrow" pitchFamily="34" charset="0"/>
              </a:rPr>
              <a:t>Web-based download from web sites</a:t>
            </a:r>
            <a:endParaRPr lang="en-US" dirty="0">
              <a:latin typeface="Arial Narrow" pitchFamily="34" charset="0"/>
            </a:endParaRPr>
          </a:p>
          <a:p>
            <a:r>
              <a:rPr lang="en-US" dirty="0" smtClean="0"/>
              <a:t>RSYNC for sync your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8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3352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91200" y="0"/>
            <a:ext cx="3352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410200"/>
            <a:ext cx="3352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91200" y="5410200"/>
            <a:ext cx="3352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676400"/>
            <a:ext cx="2362200" cy="350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81800" y="1676400"/>
            <a:ext cx="2362200" cy="350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47800" y="381000"/>
            <a:ext cx="6553200" cy="6324600"/>
          </a:xfrm>
          <a:prstGeom prst="ellipse">
            <a:avLst/>
          </a:prstGeom>
          <a:gradFill>
            <a:gsLst>
              <a:gs pos="75000">
                <a:schemeClr val="lt2">
                  <a:tint val="80000"/>
                  <a:satMod val="300000"/>
                </a:schemeClr>
              </a:gs>
              <a:gs pos="100000">
                <a:schemeClr val="lt2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0">
            <a:schemeClr val="accent1"/>
          </a:lnRef>
          <a:fillRef idx="1003">
            <a:schemeClr val="lt2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071" name="Group 15"/>
          <p:cNvGrpSpPr>
            <a:grpSpLocks/>
          </p:cNvGrpSpPr>
          <p:nvPr/>
        </p:nvGrpSpPr>
        <p:grpSpPr bwMode="auto">
          <a:xfrm>
            <a:off x="0" y="2057400"/>
            <a:ext cx="6096000" cy="2895600"/>
            <a:chOff x="0" y="2133600"/>
            <a:chExt cx="6096000" cy="2895600"/>
          </a:xfrm>
        </p:grpSpPr>
        <p:sp>
          <p:nvSpPr>
            <p:cNvPr id="13" name="Oval 12"/>
            <p:cNvSpPr/>
            <p:nvPr/>
          </p:nvSpPr>
          <p:spPr>
            <a:xfrm>
              <a:off x="3200400" y="2133600"/>
              <a:ext cx="2895600" cy="2895600"/>
            </a:xfrm>
            <a:prstGeom prst="ellipse">
              <a:avLst/>
            </a:prstGeom>
          </p:spPr>
          <p:style>
            <a:lnRef idx="1">
              <a:schemeClr val="dk1"/>
            </a:lnRef>
            <a:fillRef idx="1002">
              <a:schemeClr val="lt2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2971800"/>
              <a:ext cx="3352800" cy="121920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1002">
              <a:schemeClr val="lt2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33" name="Elbow Connector 32"/>
          <p:cNvCxnSpPr>
            <a:cxnSpLocks noChangeShapeType="1"/>
          </p:cNvCxnSpPr>
          <p:nvPr/>
        </p:nvCxnSpPr>
        <p:spPr bwMode="auto">
          <a:xfrm rot="16200000" flipH="1">
            <a:off x="3771900" y="952500"/>
            <a:ext cx="1676400" cy="533400"/>
          </a:xfrm>
          <a:prstGeom prst="bentConnector3">
            <a:avLst>
              <a:gd name="adj1" fmla="val 50000"/>
            </a:avLst>
          </a:prstGeom>
          <a:noFill/>
          <a:ln w="149225">
            <a:solidFill>
              <a:srgbClr val="595959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Elbow Connector 34"/>
          <p:cNvCxnSpPr>
            <a:stCxn id="13" idx="6"/>
          </p:cNvCxnSpPr>
          <p:nvPr/>
        </p:nvCxnSpPr>
        <p:spPr>
          <a:xfrm>
            <a:off x="6096000" y="3505200"/>
            <a:ext cx="1905000" cy="457200"/>
          </a:xfrm>
          <a:prstGeom prst="bentConnector3">
            <a:avLst>
              <a:gd name="adj1" fmla="val 50000"/>
            </a:avLst>
          </a:prstGeom>
          <a:ln w="149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3" idx="4"/>
          </p:cNvCxnSpPr>
          <p:nvPr/>
        </p:nvCxnSpPr>
        <p:spPr>
          <a:xfrm rot="16200000" flipH="1">
            <a:off x="4000500" y="5600700"/>
            <a:ext cx="1752600" cy="457200"/>
          </a:xfrm>
          <a:prstGeom prst="bentConnector3">
            <a:avLst>
              <a:gd name="adj1" fmla="val 50000"/>
            </a:avLst>
          </a:prstGeom>
          <a:ln w="149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 descr="E:\usb-flash.jpg"/>
          <p:cNvPicPr>
            <a:picLocks noChangeAspect="1" noChangeArrowheads="1"/>
          </p:cNvPicPr>
          <p:nvPr/>
        </p:nvPicPr>
        <p:blipFill>
          <a:blip r:embed="rId2"/>
          <a:srcRect t="7692"/>
          <a:stretch>
            <a:fillRect/>
          </a:stretch>
        </p:blipFill>
        <p:spPr bwMode="auto">
          <a:xfrm>
            <a:off x="3429000" y="3124201"/>
            <a:ext cx="2514600" cy="890588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80000"/>
                  <a:satMod val="300000"/>
                </a:schemeClr>
              </a:gs>
              <a:gs pos="100000">
                <a:schemeClr val="dk1">
                  <a:shade val="30000"/>
                  <a:satMod val="200000"/>
                </a:schemeClr>
              </a:gs>
            </a:gsLst>
            <a:lin ang="16200000" scaled="1"/>
            <a:tileRect/>
          </a:gradFill>
        </p:spPr>
      </p:pic>
      <p:sp>
        <p:nvSpPr>
          <p:cNvPr id="2076" name="TextBox 43"/>
          <p:cNvSpPr txBox="1">
            <a:spLocks noChangeArrowheads="1"/>
          </p:cNvSpPr>
          <p:nvPr/>
        </p:nvSpPr>
        <p:spPr bwMode="auto">
          <a:xfrm>
            <a:off x="4191000" y="3276601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92D050"/>
                </a:solidFill>
                <a:latin typeface="Baskerville Old Face" charset="0"/>
              </a:rPr>
              <a:t>OSDDLinux</a:t>
            </a:r>
          </a:p>
        </p:txBody>
      </p:sp>
      <p:sp>
        <p:nvSpPr>
          <p:cNvPr id="2077" name="TextBox 44"/>
          <p:cNvSpPr txBox="1">
            <a:spLocks noChangeArrowheads="1"/>
          </p:cNvSpPr>
          <p:nvPr/>
        </p:nvSpPr>
        <p:spPr bwMode="auto">
          <a:xfrm>
            <a:off x="0" y="3163888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2060"/>
                </a:solidFill>
                <a:latin typeface="Baskerville Old Face" charset="0"/>
              </a:rPr>
              <a:t>OSDDLinux : A Platform for Open Source Drug Discovery</a:t>
            </a:r>
          </a:p>
        </p:txBody>
      </p:sp>
      <p:sp>
        <p:nvSpPr>
          <p:cNvPr id="2078" name="TextBox 45"/>
          <p:cNvSpPr txBox="1">
            <a:spLocks noChangeArrowheads="1"/>
          </p:cNvSpPr>
          <p:nvPr/>
        </p:nvSpPr>
        <p:spPr bwMode="auto">
          <a:xfrm>
            <a:off x="0" y="276226"/>
            <a:ext cx="25146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/>
            <a:r>
              <a:rPr lang="en-US" sz="1000">
                <a:solidFill>
                  <a:schemeClr val="bg1"/>
                </a:solidFill>
              </a:rPr>
              <a:t>OSDD-Linux  integrates  open source  softwares,  libraries , workflows and webservices for creating environment for drug discovery. First attempt made to customize linux to provide services to community of  drug discovery. OSDD-Linux  may bring down cost as well as increase speed of drug discovery.</a:t>
            </a:r>
          </a:p>
        </p:txBody>
      </p:sp>
      <p:sp>
        <p:nvSpPr>
          <p:cNvPr id="2079" name="TextBox 46"/>
          <p:cNvSpPr txBox="1">
            <a:spLocks noChangeArrowheads="1"/>
          </p:cNvSpPr>
          <p:nvPr/>
        </p:nvSpPr>
        <p:spPr bwMode="auto">
          <a:xfrm>
            <a:off x="838200" y="73026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chemeClr val="bg1"/>
                </a:solidFill>
                <a:latin typeface="Baskerville Old Face" charset="0"/>
              </a:rPr>
              <a:t>Introduction</a:t>
            </a:r>
          </a:p>
        </p:txBody>
      </p:sp>
      <p:sp>
        <p:nvSpPr>
          <p:cNvPr id="2080" name="TextBox 47"/>
          <p:cNvSpPr txBox="1">
            <a:spLocks noChangeArrowheads="1"/>
          </p:cNvSpPr>
          <p:nvPr/>
        </p:nvSpPr>
        <p:spPr bwMode="auto">
          <a:xfrm>
            <a:off x="2895600" y="990601"/>
            <a:ext cx="16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70C0"/>
                </a:solidFill>
                <a:latin typeface="Andalus" charset="0"/>
                <a:cs typeface="Andalus" charset="0"/>
              </a:rPr>
              <a:t>Webservers</a:t>
            </a:r>
          </a:p>
        </p:txBody>
      </p:sp>
      <p:sp>
        <p:nvSpPr>
          <p:cNvPr id="2081" name="TextBox 48"/>
          <p:cNvSpPr txBox="1">
            <a:spLocks noChangeArrowheads="1"/>
          </p:cNvSpPr>
          <p:nvPr/>
        </p:nvSpPr>
        <p:spPr bwMode="auto">
          <a:xfrm>
            <a:off x="2438400" y="1295401"/>
            <a:ext cx="160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A separate apache runs all web-servers as local host in the OSDD-Linux CD.</a:t>
            </a:r>
          </a:p>
        </p:txBody>
      </p:sp>
      <p:pic>
        <p:nvPicPr>
          <p:cNvPr id="50" name="Picture 6" descr="E:\Screen Shot 2013-09-05 at 5.10.02 P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1" y="2146347"/>
            <a:ext cx="931657" cy="673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83" name="TextBox 51"/>
          <p:cNvSpPr txBox="1">
            <a:spLocks noChangeArrowheads="1"/>
          </p:cNvSpPr>
          <p:nvPr/>
        </p:nvSpPr>
        <p:spPr bwMode="auto">
          <a:xfrm>
            <a:off x="5334000" y="1295401"/>
            <a:ext cx="167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Command line tools have been integrated for analysing large scale data.</a:t>
            </a:r>
          </a:p>
        </p:txBody>
      </p:sp>
      <p:sp>
        <p:nvSpPr>
          <p:cNvPr id="2084" name="TextBox 52"/>
          <p:cNvSpPr txBox="1">
            <a:spLocks noChangeArrowheads="1"/>
          </p:cNvSpPr>
          <p:nvPr/>
        </p:nvSpPr>
        <p:spPr bwMode="auto">
          <a:xfrm>
            <a:off x="4648200" y="1001714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70C0"/>
                </a:solidFill>
                <a:latin typeface="Andalus" charset="0"/>
                <a:cs typeface="Andalus" charset="0"/>
              </a:rPr>
              <a:t>Standalone</a:t>
            </a:r>
          </a:p>
        </p:txBody>
      </p:sp>
      <p:pic>
        <p:nvPicPr>
          <p:cNvPr id="54" name="Picture 8" descr="E:\Screen Shot 2013-09-05 at 5.41.00 P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1" y="2209800"/>
            <a:ext cx="967707" cy="68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86" name="TextBox 54"/>
          <p:cNvSpPr txBox="1">
            <a:spLocks noChangeArrowheads="1"/>
          </p:cNvSpPr>
          <p:nvPr/>
        </p:nvSpPr>
        <p:spPr bwMode="auto">
          <a:xfrm>
            <a:off x="5943600" y="4427538"/>
            <a:ext cx="152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All softwares are integrated in galaxy servers for making the workflows.</a:t>
            </a:r>
          </a:p>
        </p:txBody>
      </p:sp>
      <p:pic>
        <p:nvPicPr>
          <p:cNvPr id="56" name="Picture 2" descr="E:\Screen Shot 2013-09-05 at 10.36.06 P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5334001"/>
            <a:ext cx="990600" cy="703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88" name="TextBox 56"/>
          <p:cNvSpPr txBox="1">
            <a:spLocks noChangeArrowheads="1"/>
          </p:cNvSpPr>
          <p:nvPr/>
        </p:nvSpPr>
        <p:spPr bwMode="auto">
          <a:xfrm>
            <a:off x="6324600" y="4114800"/>
            <a:ext cx="167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70C0"/>
                </a:solidFill>
                <a:latin typeface="Andalus" charset="0"/>
                <a:cs typeface="Andalus" charset="0"/>
              </a:rPr>
              <a:t>Galaxy</a:t>
            </a:r>
          </a:p>
        </p:txBody>
      </p:sp>
      <p:sp>
        <p:nvSpPr>
          <p:cNvPr id="2089" name="TextBox 57"/>
          <p:cNvSpPr txBox="1">
            <a:spLocks noChangeArrowheads="1"/>
          </p:cNvSpPr>
          <p:nvPr/>
        </p:nvSpPr>
        <p:spPr bwMode="auto">
          <a:xfrm>
            <a:off x="2057400" y="4495801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Open source softwares used in bioinformatics and cheminformatics  have been integrated.</a:t>
            </a:r>
          </a:p>
        </p:txBody>
      </p:sp>
      <p:sp>
        <p:nvSpPr>
          <p:cNvPr id="2090" name="TextBox 58"/>
          <p:cNvSpPr txBox="1">
            <a:spLocks noChangeArrowheads="1"/>
          </p:cNvSpPr>
          <p:nvPr/>
        </p:nvSpPr>
        <p:spPr bwMode="auto">
          <a:xfrm>
            <a:off x="1219200" y="4171950"/>
            <a:ext cx="25908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500" b="1">
                <a:solidFill>
                  <a:srgbClr val="0070C0"/>
                </a:solidFill>
                <a:latin typeface="Andalus" charset="0"/>
                <a:cs typeface="Andalus" charset="0"/>
              </a:rPr>
              <a:t>Third party softwares</a:t>
            </a:r>
          </a:p>
        </p:txBody>
      </p:sp>
      <p:pic>
        <p:nvPicPr>
          <p:cNvPr id="60" name="Picture 5" descr="E:\Screen Shot 2013-09-05 at 5.20.33 P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5334001"/>
            <a:ext cx="990600" cy="788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" name="TextBox 60"/>
          <p:cNvSpPr txBox="1"/>
          <p:nvPr/>
        </p:nvSpPr>
        <p:spPr>
          <a:xfrm>
            <a:off x="8001000" y="1784350"/>
            <a:ext cx="1143000" cy="3778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Andalus" pitchFamily="18" charset="-78"/>
                <a:ea typeface="+mn-ea"/>
                <a:cs typeface="Andalus" pitchFamily="18" charset="-78"/>
              </a:rPr>
              <a:t>Features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5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User can </a:t>
            </a:r>
            <a:r>
              <a:rPr lang="en-US" sz="115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customize</a:t>
            </a:r>
            <a:r>
              <a:rPr lang="en-US" sz="115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according to need.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5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Easy to install and free of cost.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5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 can be launched using </a:t>
            </a:r>
            <a:r>
              <a:rPr lang="en-US" sz="115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LiveCD</a:t>
            </a:r>
            <a:r>
              <a:rPr lang="en-US" sz="115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15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Liive</a:t>
            </a:r>
            <a:r>
              <a:rPr lang="en-US" sz="115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server, USB and </a:t>
            </a:r>
            <a:r>
              <a:rPr lang="en-US" sz="115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virttualldesktop</a:t>
            </a:r>
            <a:r>
              <a:rPr lang="en-US" sz="115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like </a:t>
            </a:r>
            <a:r>
              <a:rPr lang="en-US" sz="115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virtualbox</a:t>
            </a:r>
            <a:r>
              <a:rPr lang="en-US" sz="115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15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Provides source codes for various tools.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2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093" name="TextBox 61"/>
          <p:cNvSpPr txBox="1">
            <a:spLocks noChangeArrowheads="1"/>
          </p:cNvSpPr>
          <p:nvPr/>
        </p:nvSpPr>
        <p:spPr bwMode="auto">
          <a:xfrm>
            <a:off x="0" y="1752600"/>
            <a:ext cx="152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ndalus" charset="0"/>
                <a:cs typeface="Andalus" charset="0"/>
              </a:rPr>
              <a:t>Features</a:t>
            </a:r>
          </a:p>
          <a:p>
            <a:pPr algn="just">
              <a:buFont typeface="Wingdings" charset="0"/>
              <a:buChar char="Ø"/>
            </a:pPr>
            <a:r>
              <a:rPr lang="en-US" sz="1000">
                <a:solidFill>
                  <a:schemeClr val="bg1"/>
                </a:solidFill>
              </a:rPr>
              <a:t>A single platform for bioinformatics and cheminformatics.</a:t>
            </a:r>
          </a:p>
        </p:txBody>
      </p:sp>
      <p:sp>
        <p:nvSpPr>
          <p:cNvPr id="2094" name="TextBox 62"/>
          <p:cNvSpPr txBox="1">
            <a:spLocks noChangeArrowheads="1"/>
          </p:cNvSpPr>
          <p:nvPr/>
        </p:nvSpPr>
        <p:spPr bwMode="auto">
          <a:xfrm>
            <a:off x="-76200" y="4191000"/>
            <a:ext cx="1676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>
              <a:buFont typeface="Wingdings" charset="0"/>
              <a:buChar char="Ø"/>
            </a:pPr>
            <a:r>
              <a:rPr lang="en-US" sz="1000">
                <a:solidFill>
                  <a:schemeClr val="bg1"/>
                </a:solidFill>
              </a:rPr>
              <a:t>Tools available in three formats e.g. webservers, standalone and galaxy.</a:t>
            </a:r>
          </a:p>
        </p:txBody>
      </p:sp>
      <p:sp>
        <p:nvSpPr>
          <p:cNvPr id="2095" name="TextBox 63"/>
          <p:cNvSpPr txBox="1">
            <a:spLocks noChangeArrowheads="1"/>
          </p:cNvSpPr>
          <p:nvPr/>
        </p:nvSpPr>
        <p:spPr bwMode="auto">
          <a:xfrm>
            <a:off x="7239000" y="5421314"/>
            <a:ext cx="1905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chemeClr val="bg1"/>
                </a:solidFill>
                <a:latin typeface="Baskerville Old Face" charset="0"/>
              </a:rPr>
              <a:t>Future directions</a:t>
            </a:r>
          </a:p>
        </p:txBody>
      </p:sp>
      <p:sp>
        <p:nvSpPr>
          <p:cNvPr id="2096" name="TextBox 64"/>
          <p:cNvSpPr txBox="1">
            <a:spLocks noChangeArrowheads="1"/>
          </p:cNvSpPr>
          <p:nvPr/>
        </p:nvSpPr>
        <p:spPr bwMode="auto">
          <a:xfrm>
            <a:off x="6705600" y="5999164"/>
            <a:ext cx="213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More webservices, modules, debian packages will be updated on regular basis.</a:t>
            </a:r>
          </a:p>
        </p:txBody>
      </p:sp>
      <p:sp>
        <p:nvSpPr>
          <p:cNvPr id="2097" name="TextBox 65"/>
          <p:cNvSpPr txBox="1">
            <a:spLocks noChangeArrowheads="1"/>
          </p:cNvSpPr>
          <p:nvPr/>
        </p:nvSpPr>
        <p:spPr bwMode="auto">
          <a:xfrm>
            <a:off x="0" y="5486401"/>
            <a:ext cx="228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System Requirements</a:t>
            </a:r>
          </a:p>
        </p:txBody>
      </p:sp>
      <p:sp>
        <p:nvSpPr>
          <p:cNvPr id="2098" name="TextBox 66"/>
          <p:cNvSpPr txBox="1">
            <a:spLocks noChangeArrowheads="1"/>
          </p:cNvSpPr>
          <p:nvPr/>
        </p:nvSpPr>
        <p:spPr bwMode="auto">
          <a:xfrm>
            <a:off x="152400" y="5875339"/>
            <a:ext cx="2438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The user may use OSDDLinux from portable devices like CD/DVD, USB drive etc or install on local machine or virtual machine depending upon requirement.</a:t>
            </a:r>
            <a:endParaRPr lang="en-US"/>
          </a:p>
        </p:txBody>
      </p:sp>
      <p:sp>
        <p:nvSpPr>
          <p:cNvPr id="2099" name="TextBox 67"/>
          <p:cNvSpPr txBox="1">
            <a:spLocks noChangeArrowheads="1"/>
          </p:cNvSpPr>
          <p:nvPr/>
        </p:nvSpPr>
        <p:spPr bwMode="auto">
          <a:xfrm>
            <a:off x="7162800" y="304800"/>
            <a:ext cx="16764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GPSR packages , webservers, standalone, galaxy versions of tools developed in Dr.Rahghava</a:t>
            </a:r>
            <a:r>
              <a:rPr lang="ja-JP" altLang="en-US" sz="1000">
                <a:solidFill>
                  <a:schemeClr val="bg1"/>
                </a:solidFill>
              </a:rPr>
              <a:t>’</a:t>
            </a:r>
            <a:r>
              <a:rPr lang="en-US" sz="1000">
                <a:solidFill>
                  <a:schemeClr val="bg1"/>
                </a:solidFill>
              </a:rPr>
              <a:t>s lab along with third party softwares like rasmol, pymol are integrated </a:t>
            </a:r>
          </a:p>
        </p:txBody>
      </p:sp>
      <p:sp>
        <p:nvSpPr>
          <p:cNvPr id="2100" name="TextBox 68"/>
          <p:cNvSpPr txBox="1">
            <a:spLocks noChangeArrowheads="1"/>
          </p:cNvSpPr>
          <p:nvPr/>
        </p:nvSpPr>
        <p:spPr bwMode="auto">
          <a:xfrm>
            <a:off x="6096000" y="1"/>
            <a:ext cx="3429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Softwares </a:t>
            </a:r>
          </a:p>
        </p:txBody>
      </p:sp>
      <p:pic>
        <p:nvPicPr>
          <p:cNvPr id="2101" name="Picture 5" descr="E:\csir-logo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2362200"/>
            <a:ext cx="6207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33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9-06 at 11.46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4631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45107" y="1396861"/>
            <a:ext cx="6898892" cy="5232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9-06 at 11.45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7402"/>
            <a:ext cx="2039840" cy="2508666"/>
          </a:xfrm>
          <a:prstGeom prst="rect">
            <a:avLst/>
          </a:prstGeom>
        </p:spPr>
      </p:pic>
      <p:pic>
        <p:nvPicPr>
          <p:cNvPr id="6" name="Picture 5" descr="Screen Shot 2013-09-06 at 11.48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248" y="4247403"/>
            <a:ext cx="2408752" cy="2342578"/>
          </a:xfrm>
          <a:prstGeom prst="rect">
            <a:avLst/>
          </a:prstGeom>
        </p:spPr>
      </p:pic>
      <p:pic>
        <p:nvPicPr>
          <p:cNvPr id="7" name="Picture 6" descr="Screen Shot 2013-09-06 at 11.48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42" y="4247403"/>
            <a:ext cx="2317903" cy="2241488"/>
          </a:xfrm>
          <a:prstGeom prst="rect">
            <a:avLst/>
          </a:prstGeom>
        </p:spPr>
      </p:pic>
      <p:pic>
        <p:nvPicPr>
          <p:cNvPr id="8" name="Picture 7" descr="Screen Shot 2013-09-06 at 11.48.4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43" y="4247402"/>
            <a:ext cx="2324100" cy="1562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5109" y="1439416"/>
            <a:ext cx="677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/>
                <a:cs typeface="Arial"/>
              </a:rPr>
              <a:t>http://</a:t>
            </a:r>
            <a:r>
              <a:rPr lang="en-US" sz="2800" b="1" dirty="0" err="1" smtClean="0">
                <a:latin typeface="Arial"/>
                <a:cs typeface="Arial"/>
              </a:rPr>
              <a:t>osddlinux.osdd.net</a:t>
            </a:r>
            <a:r>
              <a:rPr lang="en-US" sz="2800" b="1" dirty="0" smtClean="0">
                <a:latin typeface="Arial"/>
                <a:cs typeface="Arial"/>
              </a:rPr>
              <a:t>/</a:t>
            </a: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12" name="Picture 11" descr="Screen Shot 2013-09-07 at 12.02.5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08" y="1962636"/>
            <a:ext cx="6607029" cy="20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2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13 at 10.16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"/>
          <p:cNvGrpSpPr>
            <a:grpSpLocks/>
          </p:cNvGrpSpPr>
          <p:nvPr/>
        </p:nvGrpSpPr>
        <p:grpSpPr bwMode="auto">
          <a:xfrm>
            <a:off x="0" y="0"/>
            <a:ext cx="9144000" cy="1676400"/>
            <a:chOff x="336" y="192"/>
            <a:chExt cx="5136" cy="1056"/>
          </a:xfrm>
        </p:grpSpPr>
        <p:sp>
          <p:nvSpPr>
            <p:cNvPr id="34819" name="AutoShape 3"/>
            <p:cNvSpPr>
              <a:spLocks noChangeArrowheads="1"/>
            </p:cNvSpPr>
            <p:nvPr/>
          </p:nvSpPr>
          <p:spPr bwMode="auto">
            <a:xfrm>
              <a:off x="336" y="192"/>
              <a:ext cx="5136" cy="912"/>
            </a:xfrm>
            <a:prstGeom prst="beve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20" name="AutoShape 4"/>
            <p:cNvSpPr>
              <a:spLocks noChangeArrowheads="1"/>
            </p:cNvSpPr>
            <p:nvPr/>
          </p:nvSpPr>
          <p:spPr bwMode="auto">
            <a:xfrm>
              <a:off x="4032" y="720"/>
              <a:ext cx="1248" cy="240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21" name="AutoShape 5"/>
            <p:cNvSpPr>
              <a:spLocks noChangeArrowheads="1"/>
            </p:cNvSpPr>
            <p:nvPr/>
          </p:nvSpPr>
          <p:spPr bwMode="auto">
            <a:xfrm>
              <a:off x="3984" y="336"/>
              <a:ext cx="1296" cy="240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22" name="AutoShape 6"/>
            <p:cNvSpPr>
              <a:spLocks noChangeArrowheads="1"/>
            </p:cNvSpPr>
            <p:nvPr/>
          </p:nvSpPr>
          <p:spPr bwMode="auto">
            <a:xfrm>
              <a:off x="528" y="720"/>
              <a:ext cx="1248" cy="240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23" name="AutoShape 7"/>
            <p:cNvSpPr>
              <a:spLocks noChangeArrowheads="1"/>
            </p:cNvSpPr>
            <p:nvPr/>
          </p:nvSpPr>
          <p:spPr bwMode="auto">
            <a:xfrm>
              <a:off x="528" y="336"/>
              <a:ext cx="1248" cy="240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24" name="AutoShape 8"/>
            <p:cNvSpPr>
              <a:spLocks noChangeArrowheads="1"/>
            </p:cNvSpPr>
            <p:nvPr/>
          </p:nvSpPr>
          <p:spPr bwMode="auto">
            <a:xfrm>
              <a:off x="2064" y="336"/>
              <a:ext cx="1632" cy="624"/>
            </a:xfrm>
            <a:prstGeom prst="flowChartPreparation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25" name="Text Box 9"/>
            <p:cNvSpPr txBox="1">
              <a:spLocks noChangeArrowheads="1"/>
            </p:cNvSpPr>
            <p:nvPr/>
          </p:nvSpPr>
          <p:spPr bwMode="auto">
            <a:xfrm>
              <a:off x="624" y="720"/>
              <a:ext cx="115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latin typeface="Arial Black" charset="0"/>
                  <a:cs typeface="+mn-cs"/>
                </a:rPr>
                <a:t>Innate Immunity</a:t>
              </a:r>
              <a:endParaRPr lang="en-US">
                <a:cs typeface="+mn-cs"/>
              </a:endParaRPr>
            </a:p>
          </p:txBody>
        </p:sp>
        <p:sp>
          <p:nvSpPr>
            <p:cNvPr id="34826" name="Text Box 10"/>
            <p:cNvSpPr txBox="1">
              <a:spLocks noChangeArrowheads="1"/>
            </p:cNvSpPr>
            <p:nvPr/>
          </p:nvSpPr>
          <p:spPr bwMode="auto">
            <a:xfrm>
              <a:off x="4080" y="720"/>
              <a:ext cx="12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latin typeface="Arial Black" charset="0"/>
                  <a:cs typeface="+mn-cs"/>
                </a:rPr>
                <a:t>Vaccine Delivery</a:t>
              </a:r>
              <a:endParaRPr lang="en-US">
                <a:cs typeface="+mn-cs"/>
              </a:endParaRPr>
            </a:p>
          </p:txBody>
        </p:sp>
        <p:sp>
          <p:nvSpPr>
            <p:cNvPr id="34827" name="Text Box 11"/>
            <p:cNvSpPr txBox="1">
              <a:spLocks noChangeArrowheads="1"/>
            </p:cNvSpPr>
            <p:nvPr/>
          </p:nvSpPr>
          <p:spPr bwMode="auto">
            <a:xfrm>
              <a:off x="3984" y="336"/>
              <a:ext cx="134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latin typeface="Arial Black" charset="0"/>
                  <a:cs typeface="+mn-cs"/>
                </a:rPr>
                <a:t>Protective Antigens</a:t>
              </a:r>
              <a:endParaRPr lang="en-US">
                <a:cs typeface="+mn-cs"/>
              </a:endParaRPr>
            </a:p>
          </p:txBody>
        </p:sp>
        <p:sp>
          <p:nvSpPr>
            <p:cNvPr id="34828" name="Text Box 12"/>
            <p:cNvSpPr txBox="1">
              <a:spLocks noChangeArrowheads="1"/>
            </p:cNvSpPr>
            <p:nvPr/>
          </p:nvSpPr>
          <p:spPr bwMode="auto">
            <a:xfrm>
              <a:off x="528" y="336"/>
              <a:ext cx="12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solidFill>
                    <a:schemeClr val="tx2"/>
                  </a:solidFill>
                  <a:latin typeface="Arial Black" charset="0"/>
                  <a:cs typeface="+mn-cs"/>
                </a:rPr>
                <a:t>Adaptive Immunity</a:t>
              </a:r>
              <a:endParaRPr lang="en-US">
                <a:cs typeface="+mn-cs"/>
              </a:endParaRPr>
            </a:p>
          </p:txBody>
        </p:sp>
        <p:sp>
          <p:nvSpPr>
            <p:cNvPr id="29727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2160" y="432"/>
              <a:ext cx="1440" cy="81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403670"/>
                </a:avLst>
              </a:prstTxWarp>
            </a:bodyPr>
            <a:lstStyle/>
            <a:p>
              <a:pPr algn="ctr"/>
              <a:r>
                <a:rPr lang="en-US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 Black"/>
                  <a:ea typeface="Arial Black"/>
                  <a:cs typeface="Arial Black"/>
                </a:rPr>
                <a:t>Vaccine Informatics</a:t>
              </a:r>
            </a:p>
          </p:txBody>
        </p:sp>
        <p:sp>
          <p:nvSpPr>
            <p:cNvPr id="34830" name="Text Box 14"/>
            <p:cNvSpPr txBox="1">
              <a:spLocks noChangeArrowheads="1"/>
            </p:cNvSpPr>
            <p:nvPr/>
          </p:nvSpPr>
          <p:spPr bwMode="auto">
            <a:xfrm>
              <a:off x="2304" y="624"/>
              <a:ext cx="153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accent2"/>
                  </a:solidFill>
                  <a:latin typeface="Bell MT" charset="0"/>
                  <a:cs typeface="+mn-cs"/>
                </a:rPr>
                <a:t>Bioinformatics Centre</a:t>
              </a:r>
              <a:endParaRPr lang="en-US" sz="1400" b="1">
                <a:latin typeface="Bell MT" charset="0"/>
                <a:cs typeface="+mn-cs"/>
              </a:endParaRPr>
            </a:p>
          </p:txBody>
        </p:sp>
        <p:sp>
          <p:nvSpPr>
            <p:cNvPr id="34831" name="Text Box 15"/>
            <p:cNvSpPr txBox="1">
              <a:spLocks noChangeArrowheads="1"/>
            </p:cNvSpPr>
            <p:nvPr/>
          </p:nvSpPr>
          <p:spPr bwMode="auto">
            <a:xfrm>
              <a:off x="2304" y="720"/>
              <a:ext cx="153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accent2"/>
                  </a:solidFill>
                  <a:latin typeface="Bell MT" charset="0"/>
                  <a:cs typeface="+mn-cs"/>
                </a:rPr>
                <a:t>IMTECH, Chandigarh</a:t>
              </a:r>
              <a:endParaRPr lang="en-US" sz="1400" b="1">
                <a:latin typeface="Bell MT" charset="0"/>
                <a:cs typeface="+mn-cs"/>
              </a:endParaRPr>
            </a:p>
          </p:txBody>
        </p:sp>
        <p:sp>
          <p:nvSpPr>
            <p:cNvPr id="34832" name="AutoShape 16"/>
            <p:cNvSpPr>
              <a:spLocks noChangeArrowheads="1"/>
            </p:cNvSpPr>
            <p:nvPr/>
          </p:nvSpPr>
          <p:spPr bwMode="auto">
            <a:xfrm>
              <a:off x="1776" y="432"/>
              <a:ext cx="480" cy="48"/>
            </a:xfrm>
            <a:prstGeom prst="lef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33" name="AutoShape 17"/>
            <p:cNvSpPr>
              <a:spLocks noChangeArrowheads="1"/>
            </p:cNvSpPr>
            <p:nvPr/>
          </p:nvSpPr>
          <p:spPr bwMode="auto">
            <a:xfrm>
              <a:off x="1776" y="816"/>
              <a:ext cx="480" cy="48"/>
            </a:xfrm>
            <a:prstGeom prst="lef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34" name="AutoShape 18"/>
            <p:cNvSpPr>
              <a:spLocks noChangeArrowheads="1"/>
            </p:cNvSpPr>
            <p:nvPr/>
          </p:nvSpPr>
          <p:spPr bwMode="auto">
            <a:xfrm>
              <a:off x="3552" y="768"/>
              <a:ext cx="480" cy="48"/>
            </a:xfrm>
            <a:prstGeom prst="righ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835" name="AutoShape 19"/>
            <p:cNvSpPr>
              <a:spLocks noChangeArrowheads="1"/>
            </p:cNvSpPr>
            <p:nvPr/>
          </p:nvSpPr>
          <p:spPr bwMode="auto">
            <a:xfrm>
              <a:off x="3504" y="432"/>
              <a:ext cx="480" cy="48"/>
            </a:xfrm>
            <a:prstGeom prst="righ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698" name="Group 20"/>
          <p:cNvGrpSpPr>
            <a:grpSpLocks/>
          </p:cNvGrpSpPr>
          <p:nvPr/>
        </p:nvGrpSpPr>
        <p:grpSpPr bwMode="auto">
          <a:xfrm>
            <a:off x="1179727" y="1752600"/>
            <a:ext cx="6704700" cy="2497440"/>
            <a:chOff x="349" y="1434"/>
            <a:chExt cx="5477" cy="2644"/>
          </a:xfrm>
        </p:grpSpPr>
        <p:grpSp>
          <p:nvGrpSpPr>
            <p:cNvPr id="29700" name="Group 21"/>
            <p:cNvGrpSpPr>
              <a:grpSpLocks/>
            </p:cNvGrpSpPr>
            <p:nvPr/>
          </p:nvGrpSpPr>
          <p:grpSpPr bwMode="auto">
            <a:xfrm>
              <a:off x="349" y="1458"/>
              <a:ext cx="953" cy="2620"/>
              <a:chOff x="672" y="1443"/>
              <a:chExt cx="953" cy="2620"/>
            </a:xfrm>
          </p:grpSpPr>
          <p:grpSp>
            <p:nvGrpSpPr>
              <p:cNvPr id="29713" name="Group 22"/>
              <p:cNvGrpSpPr>
                <a:grpSpLocks/>
              </p:cNvGrpSpPr>
              <p:nvPr/>
            </p:nvGrpSpPr>
            <p:grpSpPr bwMode="auto">
              <a:xfrm>
                <a:off x="672" y="1443"/>
                <a:ext cx="900" cy="2189"/>
                <a:chOff x="672" y="1443"/>
                <a:chExt cx="900" cy="2189"/>
              </a:xfrm>
            </p:grpSpPr>
            <p:pic>
              <p:nvPicPr>
                <p:cNvPr id="34839" name="Picture 2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" y="1824"/>
                  <a:ext cx="900" cy="18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484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700" y="1443"/>
                  <a:ext cx="848" cy="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sz="1400" b="1">
                      <a:cs typeface="+mn-cs"/>
                    </a:rPr>
                    <a:t>WHOLE</a:t>
                  </a:r>
                </a:p>
                <a:p>
                  <a:pPr algn="ctr" eaLnBrk="0" hangingPunct="0">
                    <a:defRPr/>
                  </a:pPr>
                  <a:r>
                    <a:rPr lang="en-US" sz="1400" b="1">
                      <a:cs typeface="+mn-cs"/>
                    </a:rPr>
                    <a:t>ORGANISM</a:t>
                  </a:r>
                  <a:endParaRPr lang="en-US" sz="1800" b="1">
                    <a:cs typeface="+mn-cs"/>
                  </a:endParaRPr>
                </a:p>
              </p:txBody>
            </p:sp>
          </p:grpSp>
          <p:sp>
            <p:nvSpPr>
              <p:cNvPr id="34841" name="Text Box 25"/>
              <p:cNvSpPr txBox="1">
                <a:spLocks noChangeArrowheads="1"/>
              </p:cNvSpPr>
              <p:nvPr/>
            </p:nvSpPr>
            <p:spPr bwMode="auto">
              <a:xfrm>
                <a:off x="673" y="3705"/>
                <a:ext cx="952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00" b="1">
                    <a:cs typeface="+mn-cs"/>
                  </a:rPr>
                  <a:t>Attenuated</a:t>
                </a:r>
                <a:endParaRPr lang="en-US" b="1">
                  <a:cs typeface="+mn-cs"/>
                </a:endParaRPr>
              </a:p>
            </p:txBody>
          </p:sp>
        </p:grpSp>
        <p:grpSp>
          <p:nvGrpSpPr>
            <p:cNvPr id="29701" name="Group 26"/>
            <p:cNvGrpSpPr>
              <a:grpSpLocks/>
            </p:cNvGrpSpPr>
            <p:nvPr/>
          </p:nvGrpSpPr>
          <p:grpSpPr bwMode="auto">
            <a:xfrm>
              <a:off x="996" y="1434"/>
              <a:ext cx="4830" cy="2345"/>
              <a:chOff x="996" y="1434"/>
              <a:chExt cx="4830" cy="2345"/>
            </a:xfrm>
          </p:grpSpPr>
          <p:pic>
            <p:nvPicPr>
              <p:cNvPr id="34843" name="Picture 2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0" y="1925"/>
                <a:ext cx="1201" cy="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4844" name="Text Box 28"/>
              <p:cNvSpPr txBox="1">
                <a:spLocks noChangeArrowheads="1"/>
              </p:cNvSpPr>
              <p:nvPr/>
            </p:nvSpPr>
            <p:spPr bwMode="auto">
              <a:xfrm>
                <a:off x="4244" y="1464"/>
                <a:ext cx="1293" cy="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400" b="1">
                    <a:cs typeface="+mn-cs"/>
                  </a:rPr>
                  <a:t>Epitopes (Subunit Vaccine)</a:t>
                </a:r>
                <a:endParaRPr lang="en-US" sz="1800" b="1">
                  <a:cs typeface="+mn-cs"/>
                </a:endParaRPr>
              </a:p>
            </p:txBody>
          </p:sp>
          <p:sp>
            <p:nvSpPr>
              <p:cNvPr id="34845" name="Rectangle 29"/>
              <p:cNvSpPr>
                <a:spLocks noChangeArrowheads="1"/>
              </p:cNvSpPr>
              <p:nvPr/>
            </p:nvSpPr>
            <p:spPr bwMode="auto">
              <a:xfrm>
                <a:off x="2154" y="1434"/>
                <a:ext cx="122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400" b="1">
                    <a:cs typeface="+mn-cs"/>
                  </a:rPr>
                  <a:t>Purified Antigen</a:t>
                </a:r>
                <a:endParaRPr lang="en-US" sz="1800" b="1">
                  <a:cs typeface="+mn-cs"/>
                </a:endParaRPr>
              </a:p>
            </p:txBody>
          </p:sp>
          <p:sp>
            <p:nvSpPr>
              <p:cNvPr id="34846" name="Line 30"/>
              <p:cNvSpPr>
                <a:spLocks noChangeShapeType="1"/>
              </p:cNvSpPr>
              <p:nvPr/>
            </p:nvSpPr>
            <p:spPr bwMode="auto">
              <a:xfrm>
                <a:off x="1264" y="1570"/>
                <a:ext cx="890" cy="0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847" name="Line 31"/>
              <p:cNvSpPr>
                <a:spLocks noChangeShapeType="1"/>
              </p:cNvSpPr>
              <p:nvPr/>
            </p:nvSpPr>
            <p:spPr bwMode="auto">
              <a:xfrm>
                <a:off x="3277" y="1575"/>
                <a:ext cx="992" cy="18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848" name="Line 32"/>
              <p:cNvSpPr>
                <a:spLocks noChangeShapeType="1"/>
              </p:cNvSpPr>
              <p:nvPr/>
            </p:nvSpPr>
            <p:spPr bwMode="auto">
              <a:xfrm flipV="1">
                <a:off x="996" y="2624"/>
                <a:ext cx="1152" cy="173"/>
              </a:xfrm>
              <a:prstGeom prst="line">
                <a:avLst/>
              </a:prstGeom>
              <a:noFill/>
              <a:ln w="28575">
                <a:solidFill>
                  <a:srgbClr val="99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29708" name="Picture 33" descr="Fig1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" y="2883"/>
                <a:ext cx="1126" cy="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50" name="Line 34"/>
              <p:cNvSpPr>
                <a:spLocks noChangeShapeType="1"/>
              </p:cNvSpPr>
              <p:nvPr/>
            </p:nvSpPr>
            <p:spPr bwMode="auto">
              <a:xfrm>
                <a:off x="2953" y="2039"/>
                <a:ext cx="943" cy="2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29710" name="Picture 35" descr="sequenc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" y="2069"/>
                <a:ext cx="1254" cy="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52" name="Line 36"/>
              <p:cNvSpPr>
                <a:spLocks noChangeShapeType="1"/>
              </p:cNvSpPr>
              <p:nvPr/>
            </p:nvSpPr>
            <p:spPr bwMode="auto">
              <a:xfrm flipH="1" flipV="1">
                <a:off x="4754" y="2616"/>
                <a:ext cx="512" cy="7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853" name="Text Box 37"/>
              <p:cNvSpPr txBox="1">
                <a:spLocks noChangeArrowheads="1"/>
              </p:cNvSpPr>
              <p:nvPr/>
            </p:nvSpPr>
            <p:spPr bwMode="auto">
              <a:xfrm>
                <a:off x="4732" y="3422"/>
                <a:ext cx="1094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>
                    <a:latin typeface="Arial" charset="0"/>
                    <a:cs typeface="+mn-cs"/>
                  </a:rPr>
                  <a:t>T cell epitope</a:t>
                </a:r>
              </a:p>
            </p:txBody>
          </p:sp>
        </p:grpSp>
      </p:grpSp>
      <p:pic>
        <p:nvPicPr>
          <p:cNvPr id="29699" name="Picture 38" descr="&#10;Picture 1.png                                                  00086346Macintosh HD                   C2DAFB20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19601"/>
            <a:ext cx="71374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991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7924800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Immune Defense and Long Term Protection</a:t>
            </a:r>
          </a:p>
        </p:txBody>
      </p:sp>
      <p:sp>
        <p:nvSpPr>
          <p:cNvPr id="404483" name="Text Box 3"/>
          <p:cNvSpPr txBox="1">
            <a:spLocks noChangeArrowheads="1"/>
          </p:cNvSpPr>
          <p:nvPr/>
        </p:nvSpPr>
        <p:spPr bwMode="auto">
          <a:xfrm>
            <a:off x="593725" y="1676401"/>
            <a:ext cx="82454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US" sz="18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/>
            <a:endParaRPr lang="en-US" sz="2000" b="1">
              <a:solidFill>
                <a:srgbClr val="3366CC"/>
              </a:solidFill>
              <a:latin typeface="Arial" pitchFamily="34" charset="0"/>
            </a:endParaRPr>
          </a:p>
        </p:txBody>
      </p:sp>
      <p:sp>
        <p:nvSpPr>
          <p:cNvPr id="404484" name="Text Box 4"/>
          <p:cNvSpPr txBox="1">
            <a:spLocks noChangeArrowheads="1"/>
          </p:cNvSpPr>
          <p:nvPr/>
        </p:nvSpPr>
        <p:spPr bwMode="auto">
          <a:xfrm>
            <a:off x="288925" y="5441951"/>
            <a:ext cx="8702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US" sz="2400">
              <a:latin typeface="Verdana" pitchFamily="34" charset="0"/>
            </a:endParaRPr>
          </a:p>
        </p:txBody>
      </p:sp>
      <p:sp>
        <p:nvSpPr>
          <p:cNvPr id="404485" name="Text Box 5"/>
          <p:cNvSpPr txBox="1">
            <a:spLocks noChangeArrowheads="1"/>
          </p:cNvSpPr>
          <p:nvPr/>
        </p:nvSpPr>
        <p:spPr bwMode="auto">
          <a:xfrm>
            <a:off x="457200" y="6248401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600" b="1">
                <a:solidFill>
                  <a:schemeClr val="accent2"/>
                </a:solidFill>
                <a:latin typeface="Verdana" pitchFamily="34" charset="0"/>
              </a:rPr>
              <a:t>Pathogens/Invaders</a:t>
            </a:r>
            <a:endParaRPr lang="en-US" sz="2400">
              <a:latin typeface="Verdana" pitchFamily="34" charset="0"/>
            </a:endParaRPr>
          </a:p>
        </p:txBody>
      </p:sp>
      <p:grpSp>
        <p:nvGrpSpPr>
          <p:cNvPr id="404486" name="Group 6"/>
          <p:cNvGrpSpPr>
            <a:grpSpLocks/>
          </p:cNvGrpSpPr>
          <p:nvPr/>
        </p:nvGrpSpPr>
        <p:grpSpPr bwMode="auto">
          <a:xfrm>
            <a:off x="762000" y="914400"/>
            <a:ext cx="7664451" cy="5562600"/>
            <a:chOff x="480" y="576"/>
            <a:chExt cx="4828" cy="3504"/>
          </a:xfrm>
        </p:grpSpPr>
        <p:pic>
          <p:nvPicPr>
            <p:cNvPr id="404487" name="Picture 7" descr="01ui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" y="1008"/>
              <a:ext cx="1284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4488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72" y="576"/>
              <a:ext cx="3436" cy="3504"/>
            </a:xfrm>
            <a:prstGeom prst="rect">
              <a:avLst/>
            </a:prstGeom>
            <a:noFill/>
          </p:spPr>
        </p:pic>
        <p:sp>
          <p:nvSpPr>
            <p:cNvPr id="404489" name="Line 9"/>
            <p:cNvSpPr>
              <a:spLocks noChangeShapeType="1"/>
            </p:cNvSpPr>
            <p:nvPr/>
          </p:nvSpPr>
          <p:spPr bwMode="auto">
            <a:xfrm flipV="1">
              <a:off x="1248" y="864"/>
              <a:ext cx="14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404490" name="Text Box 10"/>
            <p:cNvSpPr txBox="1">
              <a:spLocks noChangeArrowheads="1"/>
            </p:cNvSpPr>
            <p:nvPr/>
          </p:nvSpPr>
          <p:spPr bwMode="auto">
            <a:xfrm>
              <a:off x="480" y="672"/>
              <a:ext cx="127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latin typeface="Verdana" pitchFamily="34" charset="0"/>
                </a:rPr>
                <a:t>Disease Causing Agents</a:t>
              </a:r>
              <a:endParaRPr lang="en-US" sz="2400"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22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mess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953001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438401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4419601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5943601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WordArt 7"/>
          <p:cNvSpPr>
            <a:spLocks noChangeArrowheads="1" noChangeShapeType="1" noTextEdit="1"/>
          </p:cNvSpPr>
          <p:nvPr/>
        </p:nvSpPr>
        <p:spPr bwMode="auto">
          <a:xfrm>
            <a:off x="-381000" y="1600200"/>
            <a:ext cx="9525000" cy="457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7268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>
                    <a:alpha val="50980"/>
                  </a:srgbClr>
                </a:solidFill>
                <a:latin typeface="Arial Black"/>
                <a:ea typeface="Arial Black"/>
                <a:cs typeface="Arial Black"/>
              </a:rPr>
              <a:t>Endogenous Antigen Processing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0" y="6400800"/>
            <a:ext cx="731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cs typeface="+mn-cs"/>
              </a:rPr>
              <a:t>Prediction of CTL Epitopes</a:t>
            </a:r>
            <a:r>
              <a:rPr lang="en-US">
                <a:solidFill>
                  <a:schemeClr val="bg1"/>
                </a:solidFill>
                <a:cs typeface="+mn-cs"/>
              </a:rPr>
              <a:t> (Cell-mediated immunity)</a:t>
            </a:r>
            <a:r>
              <a:rPr lang="en-US">
                <a:cs typeface="+mn-cs"/>
              </a:rPr>
              <a:t> 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3429000" y="32004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CC00"/>
                </a:solidFill>
                <a:cs typeface="+mn-cs"/>
              </a:rPr>
              <a:t>ER</a:t>
            </a:r>
            <a:endParaRPr lang="en-US">
              <a:cs typeface="+mn-cs"/>
            </a:endParaRP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3657600" y="46482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  <a:cs typeface="+mn-cs"/>
              </a:rPr>
              <a:t>TAP</a:t>
            </a:r>
            <a:endParaRPr lang="en-US">
              <a:cs typeface="+mn-cs"/>
            </a:endParaRPr>
          </a:p>
        </p:txBody>
      </p:sp>
      <p:grpSp>
        <p:nvGrpSpPr>
          <p:cNvPr id="30730" name="Group 11"/>
          <p:cNvGrpSpPr>
            <a:grpSpLocks/>
          </p:cNvGrpSpPr>
          <p:nvPr/>
        </p:nvGrpSpPr>
        <p:grpSpPr bwMode="auto">
          <a:xfrm>
            <a:off x="0" y="0"/>
            <a:ext cx="9144000" cy="1447800"/>
            <a:chOff x="288" y="1344"/>
            <a:chExt cx="5136" cy="1056"/>
          </a:xfrm>
        </p:grpSpPr>
        <p:sp>
          <p:nvSpPr>
            <p:cNvPr id="54284" name="AutoShape 12"/>
            <p:cNvSpPr>
              <a:spLocks noChangeArrowheads="1"/>
            </p:cNvSpPr>
            <p:nvPr/>
          </p:nvSpPr>
          <p:spPr bwMode="auto">
            <a:xfrm>
              <a:off x="288" y="1344"/>
              <a:ext cx="5136" cy="912"/>
            </a:xfrm>
            <a:prstGeom prst="beve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285" name="AutoShape 13"/>
            <p:cNvSpPr>
              <a:spLocks noChangeArrowheads="1"/>
            </p:cNvSpPr>
            <p:nvPr/>
          </p:nvSpPr>
          <p:spPr bwMode="auto">
            <a:xfrm>
              <a:off x="3984" y="1872"/>
              <a:ext cx="1248" cy="240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286" name="AutoShape 14"/>
            <p:cNvSpPr>
              <a:spLocks noChangeArrowheads="1"/>
            </p:cNvSpPr>
            <p:nvPr/>
          </p:nvSpPr>
          <p:spPr bwMode="auto">
            <a:xfrm>
              <a:off x="3936" y="1488"/>
              <a:ext cx="1296" cy="242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287" name="AutoShape 15"/>
            <p:cNvSpPr>
              <a:spLocks noChangeArrowheads="1"/>
            </p:cNvSpPr>
            <p:nvPr/>
          </p:nvSpPr>
          <p:spPr bwMode="auto">
            <a:xfrm>
              <a:off x="480" y="1872"/>
              <a:ext cx="1248" cy="240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288" name="AutoShape 16"/>
            <p:cNvSpPr>
              <a:spLocks noChangeArrowheads="1"/>
            </p:cNvSpPr>
            <p:nvPr/>
          </p:nvSpPr>
          <p:spPr bwMode="auto">
            <a:xfrm>
              <a:off x="480" y="1488"/>
              <a:ext cx="1248" cy="242"/>
            </a:xfrm>
            <a:prstGeom prst="plaque">
              <a:avLst>
                <a:gd name="adj" fmla="val 16667"/>
              </a:avLst>
            </a:prstGeom>
            <a:solidFill>
              <a:srgbClr val="8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289" name="AutoShape 17"/>
            <p:cNvSpPr>
              <a:spLocks noChangeArrowheads="1"/>
            </p:cNvSpPr>
            <p:nvPr/>
          </p:nvSpPr>
          <p:spPr bwMode="auto">
            <a:xfrm>
              <a:off x="2016" y="1488"/>
              <a:ext cx="1632" cy="624"/>
            </a:xfrm>
            <a:prstGeom prst="flowChartPreparation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290" name="Text Box 18"/>
            <p:cNvSpPr txBox="1">
              <a:spLocks noChangeArrowheads="1"/>
            </p:cNvSpPr>
            <p:nvPr/>
          </p:nvSpPr>
          <p:spPr bwMode="auto">
            <a:xfrm>
              <a:off x="576" y="1872"/>
              <a:ext cx="1152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latin typeface="Arial Black" charset="0"/>
                  <a:cs typeface="+mn-cs"/>
                </a:rPr>
                <a:t>Innate Immunity</a:t>
              </a:r>
              <a:endParaRPr lang="en-US">
                <a:cs typeface="+mn-cs"/>
              </a:endParaRPr>
            </a:p>
          </p:txBody>
        </p:sp>
        <p:sp>
          <p:nvSpPr>
            <p:cNvPr id="54291" name="Text Box 19"/>
            <p:cNvSpPr txBox="1">
              <a:spLocks noChangeArrowheads="1"/>
            </p:cNvSpPr>
            <p:nvPr/>
          </p:nvSpPr>
          <p:spPr bwMode="auto">
            <a:xfrm>
              <a:off x="4032" y="1872"/>
              <a:ext cx="1296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latin typeface="Arial Black" charset="0"/>
                  <a:cs typeface="+mn-cs"/>
                </a:rPr>
                <a:t>Vaccine Delivery</a:t>
              </a:r>
              <a:endParaRPr lang="en-US">
                <a:cs typeface="+mn-cs"/>
              </a:endParaRPr>
            </a:p>
          </p:txBody>
        </p:sp>
        <p:sp>
          <p:nvSpPr>
            <p:cNvPr id="54292" name="Text Box 20"/>
            <p:cNvSpPr txBox="1">
              <a:spLocks noChangeArrowheads="1"/>
            </p:cNvSpPr>
            <p:nvPr/>
          </p:nvSpPr>
          <p:spPr bwMode="auto">
            <a:xfrm>
              <a:off x="3936" y="1488"/>
              <a:ext cx="1346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latin typeface="Arial Black" charset="0"/>
                  <a:cs typeface="+mn-cs"/>
                </a:rPr>
                <a:t>Protective Antigens</a:t>
              </a:r>
              <a:endParaRPr lang="en-US">
                <a:cs typeface="+mn-cs"/>
              </a:endParaRPr>
            </a:p>
          </p:txBody>
        </p:sp>
        <p:sp>
          <p:nvSpPr>
            <p:cNvPr id="54293" name="Text Box 21"/>
            <p:cNvSpPr txBox="1">
              <a:spLocks noChangeArrowheads="1"/>
            </p:cNvSpPr>
            <p:nvPr/>
          </p:nvSpPr>
          <p:spPr bwMode="auto">
            <a:xfrm>
              <a:off x="432" y="1488"/>
              <a:ext cx="1394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solidFill>
                    <a:schemeClr val="tx2"/>
                  </a:solidFill>
                  <a:latin typeface="Arial Black" charset="0"/>
                  <a:cs typeface="+mn-cs"/>
                </a:rPr>
                <a:t>Adaptive Immunity</a:t>
              </a:r>
              <a:endParaRPr lang="en-US">
                <a:cs typeface="+mn-cs"/>
              </a:endParaRPr>
            </a:p>
          </p:txBody>
        </p:sp>
        <p:sp>
          <p:nvSpPr>
            <p:cNvPr id="30741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2112" y="1584"/>
              <a:ext cx="1440" cy="81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403670"/>
                </a:avLst>
              </a:prstTxWarp>
            </a:bodyPr>
            <a:lstStyle/>
            <a:p>
              <a:pPr algn="ctr"/>
              <a:r>
                <a:rPr lang="en-US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 Black"/>
                  <a:ea typeface="Arial Black"/>
                  <a:cs typeface="Arial Black"/>
                </a:rPr>
                <a:t>Vaccine Informatics</a:t>
              </a:r>
            </a:p>
          </p:txBody>
        </p:sp>
        <p:sp>
          <p:nvSpPr>
            <p:cNvPr id="54295" name="Text Box 23"/>
            <p:cNvSpPr txBox="1">
              <a:spLocks noChangeArrowheads="1"/>
            </p:cNvSpPr>
            <p:nvPr/>
          </p:nvSpPr>
          <p:spPr bwMode="auto">
            <a:xfrm>
              <a:off x="2256" y="1776"/>
              <a:ext cx="1536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accent2"/>
                  </a:solidFill>
                  <a:latin typeface="Bell MT" charset="0"/>
                  <a:cs typeface="+mn-cs"/>
                </a:rPr>
                <a:t>Bioinformatics Centre</a:t>
              </a:r>
              <a:endParaRPr lang="en-US" sz="1400" b="1">
                <a:latin typeface="Bell MT" charset="0"/>
                <a:cs typeface="+mn-cs"/>
              </a:endParaRPr>
            </a:p>
          </p:txBody>
        </p:sp>
        <p:sp>
          <p:nvSpPr>
            <p:cNvPr id="54296" name="Text Box 24"/>
            <p:cNvSpPr txBox="1">
              <a:spLocks noChangeArrowheads="1"/>
            </p:cNvSpPr>
            <p:nvPr/>
          </p:nvSpPr>
          <p:spPr bwMode="auto">
            <a:xfrm>
              <a:off x="2256" y="1872"/>
              <a:ext cx="1536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accent2"/>
                  </a:solidFill>
                  <a:latin typeface="Bell MT" charset="0"/>
                  <a:cs typeface="+mn-cs"/>
                </a:rPr>
                <a:t>IMTECH, Chandigarh</a:t>
              </a:r>
              <a:endParaRPr lang="en-US" sz="1400" b="1">
                <a:latin typeface="Bell MT" charset="0"/>
                <a:cs typeface="+mn-cs"/>
              </a:endParaRPr>
            </a:p>
          </p:txBody>
        </p:sp>
        <p:sp>
          <p:nvSpPr>
            <p:cNvPr id="54297" name="AutoShape 25"/>
            <p:cNvSpPr>
              <a:spLocks noChangeArrowheads="1"/>
            </p:cNvSpPr>
            <p:nvPr/>
          </p:nvSpPr>
          <p:spPr bwMode="auto">
            <a:xfrm>
              <a:off x="1728" y="1584"/>
              <a:ext cx="480" cy="50"/>
            </a:xfrm>
            <a:prstGeom prst="lef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298" name="AutoShape 26"/>
            <p:cNvSpPr>
              <a:spLocks noChangeArrowheads="1"/>
            </p:cNvSpPr>
            <p:nvPr/>
          </p:nvSpPr>
          <p:spPr bwMode="auto">
            <a:xfrm>
              <a:off x="1728" y="1968"/>
              <a:ext cx="480" cy="47"/>
            </a:xfrm>
            <a:prstGeom prst="lef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299" name="AutoShape 27"/>
            <p:cNvSpPr>
              <a:spLocks noChangeArrowheads="1"/>
            </p:cNvSpPr>
            <p:nvPr/>
          </p:nvSpPr>
          <p:spPr bwMode="auto">
            <a:xfrm>
              <a:off x="3504" y="1919"/>
              <a:ext cx="480" cy="49"/>
            </a:xfrm>
            <a:prstGeom prst="righ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300" name="AutoShape 28"/>
            <p:cNvSpPr>
              <a:spLocks noChangeArrowheads="1"/>
            </p:cNvSpPr>
            <p:nvPr/>
          </p:nvSpPr>
          <p:spPr bwMode="auto">
            <a:xfrm>
              <a:off x="3456" y="1584"/>
              <a:ext cx="480" cy="50"/>
            </a:xfrm>
            <a:prstGeom prst="righ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211251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/>
          <p:cNvSpPr>
            <a:spLocks noChangeArrowheads="1"/>
          </p:cNvSpPr>
          <p:nvPr/>
        </p:nvSpPr>
        <p:spPr bwMode="auto">
          <a:xfrm>
            <a:off x="1905000" y="1295400"/>
            <a:ext cx="4800600" cy="6858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smtClean="0">
                <a:solidFill>
                  <a:schemeClr val="accent2"/>
                </a:solidFill>
                <a:cs typeface="+mj-cs"/>
              </a:rPr>
              <a:t>Prediction of B-Cell Epitopes</a:t>
            </a:r>
            <a:endParaRPr lang="en-US" sz="3600" b="1" smtClean="0">
              <a:solidFill>
                <a:schemeClr val="accent2"/>
              </a:solidFill>
              <a:cs typeface="+mj-cs"/>
            </a:endParaRP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229600" cy="48006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defRPr/>
            </a:pPr>
            <a:r>
              <a:rPr lang="en-US" sz="2000" b="1" smtClean="0">
                <a:cs typeface="+mn-cs"/>
                <a:hlinkClick r:id="rId2"/>
              </a:rPr>
              <a:t>BCEpred: </a:t>
            </a:r>
            <a:r>
              <a:rPr lang="en-US" sz="2000" b="1" smtClean="0">
                <a:cs typeface="+mn-cs"/>
              </a:rPr>
              <a:t>Prediction of Continuous B-cell epitopes</a:t>
            </a: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600" b="1" smtClean="0"/>
              <a:t>Benchmarking of existing methods </a:t>
            </a: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600" b="1" smtClean="0"/>
              <a:t>Poor performance slightly better than random</a:t>
            </a: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600" b="1" smtClean="0"/>
              <a:t>Combine all properties and achieve accuracy around 58%</a:t>
            </a:r>
            <a:endParaRPr lang="en-US" sz="1400" b="1" smtClean="0">
              <a:solidFill>
                <a:schemeClr val="hlink"/>
              </a:solidFill>
            </a:endParaRP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400" b="1" smtClean="0">
                <a:solidFill>
                  <a:srgbClr val="3366CC"/>
                </a:solidFill>
              </a:rPr>
              <a:t>Saha and Raghava (2004) ICARIS 197-204.</a:t>
            </a:r>
            <a:endParaRPr lang="en-US" sz="1400" b="1" smtClean="0">
              <a:solidFill>
                <a:schemeClr val="hlink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defRPr/>
            </a:pPr>
            <a:r>
              <a:rPr lang="en-US" sz="2000" b="1" smtClean="0">
                <a:cs typeface="+mn-cs"/>
                <a:hlinkClick r:id="rId3"/>
              </a:rPr>
              <a:t>ABCpred: </a:t>
            </a:r>
            <a:r>
              <a:rPr lang="en-US" sz="2000" b="1" smtClean="0">
                <a:cs typeface="+mn-cs"/>
              </a:rPr>
              <a:t>ANN based method for B-cell epitope prediction</a:t>
            </a:r>
            <a:endParaRPr lang="en-US" sz="1600" b="1" smtClean="0">
              <a:cs typeface="+mn-cs"/>
            </a:endParaRP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600" b="1" smtClean="0"/>
              <a:t>Extract all epitopes from BCIPEP (around 2400)</a:t>
            </a: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600" b="1" smtClean="0"/>
              <a:t> 700 non-redundant epitopes used for testing and training</a:t>
            </a: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600" b="1" smtClean="0"/>
              <a:t>Recurrent neural network</a:t>
            </a: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600" b="1" smtClean="0"/>
              <a:t>Accuracy 66% achieved</a:t>
            </a: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600" b="1" smtClean="0">
                <a:solidFill>
                  <a:schemeClr val="accent2"/>
                </a:solidFill>
              </a:rPr>
              <a:t>Saha and Raghava (2006) Proteins,65:40-48</a:t>
            </a:r>
            <a:endParaRPr lang="en-US" sz="1400" smtClean="0"/>
          </a:p>
          <a:p>
            <a:pPr marL="533400" indent="-533400" eaLnBrk="1" hangingPunct="1">
              <a:lnSpc>
                <a:spcPct val="90000"/>
              </a:lnSpc>
              <a:defRPr/>
            </a:pPr>
            <a:r>
              <a:rPr lang="en-US" sz="2000" b="1" smtClean="0">
                <a:cs typeface="+mn-cs"/>
                <a:hlinkClick r:id="rId4"/>
              </a:rPr>
              <a:t>ALGpred:</a:t>
            </a:r>
            <a:r>
              <a:rPr lang="en-US" sz="2000" b="1" smtClean="0">
                <a:cs typeface="+mn-cs"/>
              </a:rPr>
              <a:t> Mapping and Prediction of Allergenic Epitopes</a:t>
            </a:r>
            <a:endParaRPr lang="en-US" sz="1600" b="1" smtClean="0">
              <a:cs typeface="+mn-cs"/>
            </a:endParaRP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600" b="1" smtClean="0"/>
              <a:t>Allergenic proteins</a:t>
            </a: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600" b="1" smtClean="0"/>
              <a:t>IgE epitope and mapping</a:t>
            </a:r>
          </a:p>
          <a:p>
            <a:pPr marL="914400" lvl="1" indent="-457200" eaLnBrk="1" hangingPunct="1">
              <a:lnSpc>
                <a:spcPct val="90000"/>
              </a:lnSpc>
              <a:defRPr/>
            </a:pPr>
            <a:r>
              <a:rPr lang="en-US" sz="1600" b="1" smtClean="0">
                <a:solidFill>
                  <a:schemeClr val="accent2"/>
                </a:solidFill>
              </a:rPr>
              <a:t>Saha and Raghava (2006) Nucleic Acids Research 34:W202-W209</a:t>
            </a:r>
            <a:endParaRPr lang="en-US" sz="1600" b="1" smtClean="0"/>
          </a:p>
          <a:p>
            <a:pPr marL="533400" indent="-533400" eaLnBrk="1" hangingPunct="1">
              <a:lnSpc>
                <a:spcPct val="90000"/>
              </a:lnSpc>
              <a:defRPr/>
            </a:pPr>
            <a:r>
              <a:rPr lang="en-US" sz="2000" b="1" smtClean="0">
                <a:cs typeface="+mn-cs"/>
                <a:hlinkClick r:id="rId5"/>
              </a:rPr>
              <a:t>CBTOPE: </a:t>
            </a:r>
            <a:r>
              <a:rPr lang="en-US" sz="2000" b="1" smtClean="0">
                <a:cs typeface="+mn-cs"/>
              </a:rPr>
              <a:t>Prediction of conformational epitopes</a:t>
            </a:r>
            <a:endParaRPr lang="en-US" sz="1600" b="1" smtClean="0">
              <a:cs typeface="+mn-cs"/>
            </a:endParaRPr>
          </a:p>
        </p:txBody>
      </p:sp>
      <p:grpSp>
        <p:nvGrpSpPr>
          <p:cNvPr id="32772" name="Group 5"/>
          <p:cNvGrpSpPr>
            <a:grpSpLocks/>
          </p:cNvGrpSpPr>
          <p:nvPr/>
        </p:nvGrpSpPr>
        <p:grpSpPr bwMode="auto">
          <a:xfrm>
            <a:off x="0" y="0"/>
            <a:ext cx="9144000" cy="1447800"/>
            <a:chOff x="288" y="1344"/>
            <a:chExt cx="5136" cy="1056"/>
          </a:xfrm>
        </p:grpSpPr>
        <p:sp>
          <p:nvSpPr>
            <p:cNvPr id="89094" name="AutoShape 6"/>
            <p:cNvSpPr>
              <a:spLocks noChangeArrowheads="1"/>
            </p:cNvSpPr>
            <p:nvPr/>
          </p:nvSpPr>
          <p:spPr bwMode="auto">
            <a:xfrm>
              <a:off x="288" y="1344"/>
              <a:ext cx="5136" cy="912"/>
            </a:xfrm>
            <a:prstGeom prst="beve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9095" name="AutoShape 7"/>
            <p:cNvSpPr>
              <a:spLocks noChangeArrowheads="1"/>
            </p:cNvSpPr>
            <p:nvPr/>
          </p:nvSpPr>
          <p:spPr bwMode="auto">
            <a:xfrm>
              <a:off x="3984" y="1872"/>
              <a:ext cx="1248" cy="240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9096" name="AutoShape 8"/>
            <p:cNvSpPr>
              <a:spLocks noChangeArrowheads="1"/>
            </p:cNvSpPr>
            <p:nvPr/>
          </p:nvSpPr>
          <p:spPr bwMode="auto">
            <a:xfrm>
              <a:off x="3936" y="1488"/>
              <a:ext cx="1296" cy="242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9097" name="AutoShape 9"/>
            <p:cNvSpPr>
              <a:spLocks noChangeArrowheads="1"/>
            </p:cNvSpPr>
            <p:nvPr/>
          </p:nvSpPr>
          <p:spPr bwMode="auto">
            <a:xfrm>
              <a:off x="480" y="1872"/>
              <a:ext cx="1248" cy="240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9098" name="AutoShape 10"/>
            <p:cNvSpPr>
              <a:spLocks noChangeArrowheads="1"/>
            </p:cNvSpPr>
            <p:nvPr/>
          </p:nvSpPr>
          <p:spPr bwMode="auto">
            <a:xfrm>
              <a:off x="480" y="1488"/>
              <a:ext cx="1248" cy="242"/>
            </a:xfrm>
            <a:prstGeom prst="plaque">
              <a:avLst>
                <a:gd name="adj" fmla="val 16667"/>
              </a:avLst>
            </a:prstGeom>
            <a:solidFill>
              <a:srgbClr val="8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9099" name="AutoShape 11"/>
            <p:cNvSpPr>
              <a:spLocks noChangeArrowheads="1"/>
            </p:cNvSpPr>
            <p:nvPr/>
          </p:nvSpPr>
          <p:spPr bwMode="auto">
            <a:xfrm>
              <a:off x="2016" y="1488"/>
              <a:ext cx="1632" cy="624"/>
            </a:xfrm>
            <a:prstGeom prst="flowChartPreparation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9100" name="Text Box 12"/>
            <p:cNvSpPr txBox="1">
              <a:spLocks noChangeArrowheads="1"/>
            </p:cNvSpPr>
            <p:nvPr/>
          </p:nvSpPr>
          <p:spPr bwMode="auto">
            <a:xfrm>
              <a:off x="576" y="1872"/>
              <a:ext cx="1152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latin typeface="Arial Black" charset="0"/>
                  <a:cs typeface="+mn-cs"/>
                </a:rPr>
                <a:t>Innate Immunity</a:t>
              </a:r>
              <a:endParaRPr lang="en-US">
                <a:cs typeface="+mn-cs"/>
              </a:endParaRPr>
            </a:p>
          </p:txBody>
        </p:sp>
        <p:sp>
          <p:nvSpPr>
            <p:cNvPr id="89101" name="Text Box 13"/>
            <p:cNvSpPr txBox="1">
              <a:spLocks noChangeArrowheads="1"/>
            </p:cNvSpPr>
            <p:nvPr/>
          </p:nvSpPr>
          <p:spPr bwMode="auto">
            <a:xfrm>
              <a:off x="4032" y="1872"/>
              <a:ext cx="1296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latin typeface="Arial Black" charset="0"/>
                  <a:cs typeface="+mn-cs"/>
                </a:rPr>
                <a:t>Vaccine Delivery</a:t>
              </a:r>
              <a:endParaRPr lang="en-US">
                <a:cs typeface="+mn-cs"/>
              </a:endParaRPr>
            </a:p>
          </p:txBody>
        </p:sp>
        <p:sp>
          <p:nvSpPr>
            <p:cNvPr id="89102" name="Text Box 14"/>
            <p:cNvSpPr txBox="1">
              <a:spLocks noChangeArrowheads="1"/>
            </p:cNvSpPr>
            <p:nvPr/>
          </p:nvSpPr>
          <p:spPr bwMode="auto">
            <a:xfrm>
              <a:off x="3936" y="1488"/>
              <a:ext cx="1346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latin typeface="Arial Black" charset="0"/>
                  <a:cs typeface="+mn-cs"/>
                </a:rPr>
                <a:t>Protective Antigens</a:t>
              </a:r>
              <a:endParaRPr lang="en-US">
                <a:cs typeface="+mn-cs"/>
              </a:endParaRPr>
            </a:p>
          </p:txBody>
        </p:sp>
        <p:sp>
          <p:nvSpPr>
            <p:cNvPr id="89103" name="Text Box 15"/>
            <p:cNvSpPr txBox="1">
              <a:spLocks noChangeArrowheads="1"/>
            </p:cNvSpPr>
            <p:nvPr/>
          </p:nvSpPr>
          <p:spPr bwMode="auto">
            <a:xfrm>
              <a:off x="432" y="1488"/>
              <a:ext cx="1394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>
                  <a:solidFill>
                    <a:schemeClr val="tx2"/>
                  </a:solidFill>
                  <a:latin typeface="Arial Black" charset="0"/>
                  <a:cs typeface="+mn-cs"/>
                </a:rPr>
                <a:t>Adaptive Immunity</a:t>
              </a:r>
              <a:endParaRPr lang="en-US">
                <a:cs typeface="+mn-cs"/>
              </a:endParaRPr>
            </a:p>
          </p:txBody>
        </p:sp>
        <p:sp>
          <p:nvSpPr>
            <p:cNvPr id="32783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2112" y="1584"/>
              <a:ext cx="1440" cy="81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403670"/>
                </a:avLst>
              </a:prstTxWarp>
            </a:bodyPr>
            <a:lstStyle/>
            <a:p>
              <a:pPr algn="ctr"/>
              <a:r>
                <a:rPr lang="en-US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 Black"/>
                  <a:ea typeface="Arial Black"/>
                  <a:cs typeface="Arial Black"/>
                </a:rPr>
                <a:t>Vaccine Informatics</a:t>
              </a:r>
            </a:p>
          </p:txBody>
        </p:sp>
        <p:sp>
          <p:nvSpPr>
            <p:cNvPr id="89105" name="Text Box 17"/>
            <p:cNvSpPr txBox="1">
              <a:spLocks noChangeArrowheads="1"/>
            </p:cNvSpPr>
            <p:nvPr/>
          </p:nvSpPr>
          <p:spPr bwMode="auto">
            <a:xfrm>
              <a:off x="2256" y="1776"/>
              <a:ext cx="1536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accent2"/>
                  </a:solidFill>
                  <a:latin typeface="Bell MT" charset="0"/>
                  <a:cs typeface="+mn-cs"/>
                </a:rPr>
                <a:t>Bioinformatics Centre</a:t>
              </a:r>
              <a:endParaRPr lang="en-US" sz="1400" b="1">
                <a:latin typeface="Bell MT" charset="0"/>
                <a:cs typeface="+mn-cs"/>
              </a:endParaRPr>
            </a:p>
          </p:txBody>
        </p:sp>
        <p:sp>
          <p:nvSpPr>
            <p:cNvPr id="89106" name="Text Box 18"/>
            <p:cNvSpPr txBox="1">
              <a:spLocks noChangeArrowheads="1"/>
            </p:cNvSpPr>
            <p:nvPr/>
          </p:nvSpPr>
          <p:spPr bwMode="auto">
            <a:xfrm>
              <a:off x="2256" y="1872"/>
              <a:ext cx="1536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accent2"/>
                  </a:solidFill>
                  <a:latin typeface="Bell MT" charset="0"/>
                  <a:cs typeface="+mn-cs"/>
                </a:rPr>
                <a:t>IMTECH, Chandigarh</a:t>
              </a:r>
              <a:endParaRPr lang="en-US" sz="1400" b="1">
                <a:latin typeface="Bell MT" charset="0"/>
                <a:cs typeface="+mn-cs"/>
              </a:endParaRPr>
            </a:p>
          </p:txBody>
        </p:sp>
        <p:sp>
          <p:nvSpPr>
            <p:cNvPr id="89107" name="AutoShape 19"/>
            <p:cNvSpPr>
              <a:spLocks noChangeArrowheads="1"/>
            </p:cNvSpPr>
            <p:nvPr/>
          </p:nvSpPr>
          <p:spPr bwMode="auto">
            <a:xfrm>
              <a:off x="1728" y="1584"/>
              <a:ext cx="480" cy="50"/>
            </a:xfrm>
            <a:prstGeom prst="lef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9108" name="AutoShape 20"/>
            <p:cNvSpPr>
              <a:spLocks noChangeArrowheads="1"/>
            </p:cNvSpPr>
            <p:nvPr/>
          </p:nvSpPr>
          <p:spPr bwMode="auto">
            <a:xfrm>
              <a:off x="1728" y="1968"/>
              <a:ext cx="480" cy="47"/>
            </a:xfrm>
            <a:prstGeom prst="lef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9109" name="AutoShape 21"/>
            <p:cNvSpPr>
              <a:spLocks noChangeArrowheads="1"/>
            </p:cNvSpPr>
            <p:nvPr/>
          </p:nvSpPr>
          <p:spPr bwMode="auto">
            <a:xfrm>
              <a:off x="3504" y="1919"/>
              <a:ext cx="480" cy="49"/>
            </a:xfrm>
            <a:prstGeom prst="righ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9110" name="AutoShape 22"/>
            <p:cNvSpPr>
              <a:spLocks noChangeArrowheads="1"/>
            </p:cNvSpPr>
            <p:nvPr/>
          </p:nvSpPr>
          <p:spPr bwMode="auto">
            <a:xfrm>
              <a:off x="3456" y="1584"/>
              <a:ext cx="480" cy="50"/>
            </a:xfrm>
            <a:prstGeom prst="rightArrow">
              <a:avLst>
                <a:gd name="adj1" fmla="val 50000"/>
                <a:gd name="adj2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33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2"/>
          <p:cNvSpPr>
            <a:spLocks noChangeArrowheads="1"/>
          </p:cNvSpPr>
          <p:nvPr/>
        </p:nvSpPr>
        <p:spPr bwMode="auto">
          <a:xfrm>
            <a:off x="2362200" y="6096000"/>
            <a:ext cx="3733800" cy="609600"/>
          </a:xfrm>
          <a:prstGeom prst="leftArrow">
            <a:avLst>
              <a:gd name="adj1" fmla="val 50000"/>
              <a:gd name="adj2" fmla="val 1531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07" name="AutoShape 3"/>
          <p:cNvSpPr>
            <a:spLocks noChangeArrowheads="1"/>
          </p:cNvSpPr>
          <p:nvPr/>
        </p:nvSpPr>
        <p:spPr bwMode="auto">
          <a:xfrm>
            <a:off x="2514600" y="5029200"/>
            <a:ext cx="3352800" cy="762000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auto">
          <a:xfrm>
            <a:off x="2362200" y="3733800"/>
            <a:ext cx="3581400" cy="1066800"/>
          </a:xfrm>
          <a:prstGeom prst="plaque">
            <a:avLst>
              <a:gd name="adj" fmla="val 16667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>
            <a:off x="2362200" y="2286000"/>
            <a:ext cx="3505200" cy="10668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10" name="AutoShape 6"/>
          <p:cNvSpPr>
            <a:spLocks noChangeArrowheads="1"/>
          </p:cNvSpPr>
          <p:nvPr/>
        </p:nvSpPr>
        <p:spPr bwMode="auto">
          <a:xfrm>
            <a:off x="2286000" y="762000"/>
            <a:ext cx="3657600" cy="1219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11" name="AutoShape 7"/>
          <p:cNvSpPr>
            <a:spLocks noChangeArrowheads="1"/>
          </p:cNvSpPr>
          <p:nvPr/>
        </p:nvSpPr>
        <p:spPr bwMode="auto">
          <a:xfrm>
            <a:off x="0" y="6172200"/>
            <a:ext cx="2362200" cy="5334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12" name="AutoShape 8"/>
          <p:cNvSpPr>
            <a:spLocks noChangeArrowheads="1"/>
          </p:cNvSpPr>
          <p:nvPr/>
        </p:nvSpPr>
        <p:spPr bwMode="auto">
          <a:xfrm>
            <a:off x="0" y="5105400"/>
            <a:ext cx="2362200" cy="914400"/>
          </a:xfrm>
          <a:prstGeom prst="flowChartPreparation">
            <a:avLst/>
          </a:prstGeom>
          <a:solidFill>
            <a:srgbClr val="FFCC99"/>
          </a:solidFill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13" name="AutoShape 9"/>
          <p:cNvSpPr>
            <a:spLocks noChangeArrowheads="1"/>
          </p:cNvSpPr>
          <p:nvPr/>
        </p:nvSpPr>
        <p:spPr bwMode="auto">
          <a:xfrm>
            <a:off x="0" y="3962400"/>
            <a:ext cx="2286000" cy="914400"/>
          </a:xfrm>
          <a:prstGeom prst="bevel">
            <a:avLst>
              <a:gd name="adj" fmla="val 12500"/>
            </a:avLst>
          </a:prstGeom>
          <a:solidFill>
            <a:srgbClr val="CC99FF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14" name="AutoShape 10"/>
          <p:cNvSpPr>
            <a:spLocks noChangeArrowheads="1"/>
          </p:cNvSpPr>
          <p:nvPr/>
        </p:nvSpPr>
        <p:spPr bwMode="auto">
          <a:xfrm>
            <a:off x="0" y="2438400"/>
            <a:ext cx="2209800" cy="1066800"/>
          </a:xfrm>
          <a:prstGeom prst="bevel">
            <a:avLst>
              <a:gd name="adj" fmla="val 12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15" name="AutoShape 11"/>
          <p:cNvSpPr>
            <a:spLocks noChangeArrowheads="1"/>
          </p:cNvSpPr>
          <p:nvPr/>
        </p:nvSpPr>
        <p:spPr bwMode="auto">
          <a:xfrm>
            <a:off x="0" y="685800"/>
            <a:ext cx="2133600" cy="10668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16" name="Text Box 12"/>
          <p:cNvSpPr txBox="1">
            <a:spLocks noChangeArrowheads="1"/>
          </p:cNvSpPr>
          <p:nvPr/>
        </p:nvSpPr>
        <p:spPr bwMode="auto">
          <a:xfrm>
            <a:off x="685800" y="152401"/>
            <a:ext cx="800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latin typeface="Arial" charset="0"/>
                <a:cs typeface="+mn-cs"/>
              </a:rPr>
              <a:t>Modelling of Immune System for Designing Epitope-based Vaccines</a:t>
            </a:r>
            <a:r>
              <a:rPr lang="en-US" sz="1800">
                <a:latin typeface="Arial" charset="0"/>
                <a:cs typeface="+mn-cs"/>
              </a:rPr>
              <a:t> </a:t>
            </a:r>
          </a:p>
        </p:txBody>
      </p:sp>
      <p:sp>
        <p:nvSpPr>
          <p:cNvPr id="123917" name="Text Box 13"/>
          <p:cNvSpPr txBox="1">
            <a:spLocks noChangeArrowheads="1"/>
          </p:cNvSpPr>
          <p:nvPr/>
        </p:nvSpPr>
        <p:spPr bwMode="auto">
          <a:xfrm>
            <a:off x="76200" y="762001"/>
            <a:ext cx="1981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000066"/>
                </a:solidFill>
                <a:latin typeface="Arial" charset="0"/>
                <a:cs typeface="+mn-cs"/>
              </a:rPr>
              <a:t>Adaptive Immunity (Cellular Response) :  T</a:t>
            </a:r>
            <a:r>
              <a:rPr lang="en-US" sz="1400" b="1" baseline="-25000">
                <a:solidFill>
                  <a:srgbClr val="000066"/>
                </a:solidFill>
                <a:latin typeface="Arial" charset="0"/>
                <a:cs typeface="+mn-cs"/>
              </a:rPr>
              <a:t>helper</a:t>
            </a:r>
            <a:r>
              <a:rPr lang="en-US" sz="1400" b="1">
                <a:solidFill>
                  <a:srgbClr val="000066"/>
                </a:solidFill>
                <a:latin typeface="Arial" charset="0"/>
                <a:cs typeface="+mn-cs"/>
              </a:rPr>
              <a:t> Epitopes</a:t>
            </a:r>
            <a:endParaRPr lang="en-US" sz="1800">
              <a:latin typeface="Arial" charset="0"/>
              <a:cs typeface="+mn-cs"/>
            </a:endParaRPr>
          </a:p>
        </p:txBody>
      </p:sp>
      <p:sp>
        <p:nvSpPr>
          <p:cNvPr id="123918" name="Text Box 14"/>
          <p:cNvSpPr txBox="1">
            <a:spLocks noChangeArrowheads="1"/>
          </p:cNvSpPr>
          <p:nvPr/>
        </p:nvSpPr>
        <p:spPr bwMode="auto">
          <a:xfrm>
            <a:off x="152400" y="2514601"/>
            <a:ext cx="1981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  <a:cs typeface="+mn-cs"/>
              </a:rPr>
              <a:t>Adaptive Immunity (Cellular Response) : CTL Epitopes</a:t>
            </a:r>
            <a:endParaRPr lang="en-US" sz="1400">
              <a:latin typeface="Arial" charset="0"/>
              <a:cs typeface="+mn-cs"/>
            </a:endParaRPr>
          </a:p>
        </p:txBody>
      </p:sp>
      <p:sp>
        <p:nvSpPr>
          <p:cNvPr id="123919" name="Text Box 15"/>
          <p:cNvSpPr txBox="1">
            <a:spLocks noChangeArrowheads="1"/>
          </p:cNvSpPr>
          <p:nvPr/>
        </p:nvSpPr>
        <p:spPr bwMode="auto">
          <a:xfrm>
            <a:off x="152400" y="4038601"/>
            <a:ext cx="213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tx2"/>
                </a:solidFill>
                <a:latin typeface="Arial" charset="0"/>
                <a:cs typeface="+mn-cs"/>
              </a:rPr>
              <a:t>Adaptive Immunity (Humoral Response) :B-cell Epitopes</a:t>
            </a:r>
            <a:endParaRPr lang="en-US" sz="1400">
              <a:latin typeface="Arial" charset="0"/>
              <a:cs typeface="+mn-cs"/>
            </a:endParaRPr>
          </a:p>
        </p:txBody>
      </p:sp>
      <p:sp>
        <p:nvSpPr>
          <p:cNvPr id="123920" name="Text Box 16"/>
          <p:cNvSpPr txBox="1">
            <a:spLocks noChangeArrowheads="1"/>
          </p:cNvSpPr>
          <p:nvPr/>
        </p:nvSpPr>
        <p:spPr bwMode="auto">
          <a:xfrm>
            <a:off x="152400" y="5105401"/>
            <a:ext cx="2057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>
                <a:solidFill>
                  <a:srgbClr val="990099"/>
                </a:solidFill>
                <a:latin typeface="Arial" charset="0"/>
                <a:cs typeface="+mn-cs"/>
              </a:rPr>
              <a:t>Innate Immunity : Pathogen Recognizing Receptors and ligands</a:t>
            </a:r>
            <a:endParaRPr lang="en-US" sz="1400">
              <a:latin typeface="Arial" charset="0"/>
              <a:cs typeface="+mn-cs"/>
            </a:endParaRPr>
          </a:p>
        </p:txBody>
      </p:sp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152400" y="6172201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latin typeface="Helvetica" charset="0"/>
                <a:cs typeface="+mn-cs"/>
              </a:rPr>
              <a:t>Signal transduction in Immune System</a:t>
            </a:r>
            <a:endParaRPr lang="en-US" sz="1800">
              <a:latin typeface="Helvetica" charset="0"/>
              <a:cs typeface="+mn-cs"/>
            </a:endParaRPr>
          </a:p>
        </p:txBody>
      </p:sp>
      <p:sp>
        <p:nvSpPr>
          <p:cNvPr id="123922" name="AutoShape 18"/>
          <p:cNvSpPr>
            <a:spLocks noChangeArrowheads="1"/>
          </p:cNvSpPr>
          <p:nvPr/>
        </p:nvSpPr>
        <p:spPr bwMode="auto">
          <a:xfrm>
            <a:off x="6019800" y="685800"/>
            <a:ext cx="2971800" cy="2743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3810" name="Picture 19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838200"/>
            <a:ext cx="27336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24" name="Line 20"/>
          <p:cNvSpPr>
            <a:spLocks noChangeShapeType="1"/>
          </p:cNvSpPr>
          <p:nvPr/>
        </p:nvSpPr>
        <p:spPr bwMode="auto">
          <a:xfrm>
            <a:off x="2133600" y="685800"/>
            <a:ext cx="388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 flipV="1">
            <a:off x="2209800" y="3429000"/>
            <a:ext cx="3810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926" name="Text Box 22"/>
          <p:cNvSpPr txBox="1">
            <a:spLocks noChangeArrowheads="1"/>
          </p:cNvSpPr>
          <p:nvPr/>
        </p:nvSpPr>
        <p:spPr bwMode="auto">
          <a:xfrm>
            <a:off x="2286000" y="762001"/>
            <a:ext cx="3657600" cy="131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>
                <a:latin typeface="Arial" charset="0"/>
                <a:cs typeface="+mn-cs"/>
              </a:rPr>
              <a:t>Propred:</a:t>
            </a:r>
            <a:r>
              <a:rPr lang="en-US" sz="1400">
                <a:latin typeface="Arial" charset="0"/>
                <a:cs typeface="+mn-cs"/>
              </a:rPr>
              <a:t> for promiscuous MHC II binders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>
                <a:latin typeface="Arial" charset="0"/>
                <a:cs typeface="+mn-cs"/>
              </a:rPr>
              <a:t>MMBpred:</a:t>
            </a:r>
            <a:r>
              <a:rPr lang="en-US" sz="1400">
                <a:latin typeface="Arial" charset="0"/>
                <a:cs typeface="+mn-cs"/>
              </a:rPr>
              <a:t>for high affinity mutated binders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>
                <a:latin typeface="Arial" charset="0"/>
                <a:cs typeface="+mn-cs"/>
              </a:rPr>
              <a:t>MHC2pred:</a:t>
            </a:r>
            <a:r>
              <a:rPr lang="en-US" sz="1400">
                <a:latin typeface="Arial" charset="0"/>
                <a:cs typeface="+mn-cs"/>
              </a:rPr>
              <a:t> SVM based method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>
                <a:latin typeface="Arial" charset="0"/>
                <a:cs typeface="+mn-cs"/>
              </a:rPr>
              <a:t>MHCBN</a:t>
            </a:r>
            <a:r>
              <a:rPr lang="en-US" sz="1400">
                <a:latin typeface="Arial" charset="0"/>
                <a:cs typeface="+mn-cs"/>
              </a:rPr>
              <a:t>: A database of MHC/TAP binders and non-binders</a:t>
            </a:r>
            <a:r>
              <a:rPr lang="en-US" sz="1800">
                <a:latin typeface="Arial" charset="0"/>
                <a:cs typeface="+mn-cs"/>
              </a:rPr>
              <a:t> </a:t>
            </a:r>
          </a:p>
        </p:txBody>
      </p:sp>
      <p:sp>
        <p:nvSpPr>
          <p:cNvPr id="123927" name="Text Box 23"/>
          <p:cNvSpPr txBox="1">
            <a:spLocks noChangeArrowheads="1"/>
          </p:cNvSpPr>
          <p:nvPr/>
        </p:nvSpPr>
        <p:spPr bwMode="auto">
          <a:xfrm>
            <a:off x="2362200" y="2286001"/>
            <a:ext cx="3581400" cy="111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 err="1">
                <a:latin typeface="Arial" charset="0"/>
                <a:cs typeface="+mn-cs"/>
              </a:rPr>
              <a:t>Pcleavage</a:t>
            </a:r>
            <a:r>
              <a:rPr lang="en-US" sz="1400" dirty="0">
                <a:latin typeface="Arial" charset="0"/>
                <a:cs typeface="+mn-cs"/>
              </a:rPr>
              <a:t>: for proteome cleavage sites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 err="1">
                <a:latin typeface="Arial" charset="0"/>
                <a:cs typeface="+mn-cs"/>
              </a:rPr>
              <a:t>TAPpred</a:t>
            </a:r>
            <a:r>
              <a:rPr lang="en-US" sz="1400" b="1" dirty="0">
                <a:latin typeface="Arial" charset="0"/>
                <a:cs typeface="+mn-cs"/>
              </a:rPr>
              <a:t>:</a:t>
            </a:r>
            <a:r>
              <a:rPr lang="en-US" sz="1400" dirty="0">
                <a:latin typeface="Arial" charset="0"/>
                <a:cs typeface="+mn-cs"/>
              </a:rPr>
              <a:t> for predicting TAP binders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Arial" charset="0"/>
                <a:cs typeface="+mn-cs"/>
              </a:rPr>
              <a:t>Propred1:</a:t>
            </a:r>
            <a:r>
              <a:rPr lang="en-US" sz="1400" dirty="0">
                <a:latin typeface="Arial" charset="0"/>
                <a:cs typeface="+mn-cs"/>
              </a:rPr>
              <a:t> for promiscuous MHC I binders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dirty="0" err="1">
                <a:latin typeface="Arial" charset="0"/>
                <a:cs typeface="+mn-cs"/>
              </a:rPr>
              <a:t>CTLpred</a:t>
            </a:r>
            <a:r>
              <a:rPr lang="en-US" sz="1400" b="1" dirty="0">
                <a:latin typeface="Arial" charset="0"/>
                <a:cs typeface="+mn-cs"/>
              </a:rPr>
              <a:t>:</a:t>
            </a:r>
            <a:r>
              <a:rPr lang="en-US" sz="1400" dirty="0">
                <a:latin typeface="Arial" charset="0"/>
                <a:cs typeface="+mn-cs"/>
              </a:rPr>
              <a:t> Prediction of CTL epitopes</a:t>
            </a:r>
          </a:p>
        </p:txBody>
      </p:sp>
      <p:sp>
        <p:nvSpPr>
          <p:cNvPr id="123928" name="Text Box 24"/>
          <p:cNvSpPr txBox="1">
            <a:spLocks noChangeArrowheads="1"/>
          </p:cNvSpPr>
          <p:nvPr/>
        </p:nvSpPr>
        <p:spPr bwMode="auto">
          <a:xfrm>
            <a:off x="2514600" y="6248400"/>
            <a:ext cx="3657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Arial" charset="0"/>
                <a:cs typeface="+mn-cs"/>
              </a:rPr>
              <a:t>Cytopred:</a:t>
            </a:r>
            <a:r>
              <a:rPr lang="en-US" sz="1400">
                <a:latin typeface="Arial" charset="0"/>
                <a:cs typeface="+mn-cs"/>
              </a:rPr>
              <a:t> for classification of Cytokines</a:t>
            </a:r>
          </a:p>
        </p:txBody>
      </p:sp>
      <p:sp>
        <p:nvSpPr>
          <p:cNvPr id="123929" name="Text Box 25"/>
          <p:cNvSpPr txBox="1">
            <a:spLocks noChangeArrowheads="1"/>
          </p:cNvSpPr>
          <p:nvPr/>
        </p:nvSpPr>
        <p:spPr bwMode="auto">
          <a:xfrm>
            <a:off x="2514600" y="3733800"/>
            <a:ext cx="34079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latin typeface="Arial" charset="0"/>
                <a:cs typeface="+mn-cs"/>
              </a:rPr>
              <a:t>BCIpep:</a:t>
            </a:r>
            <a:r>
              <a:rPr lang="en-US" sz="1400">
                <a:latin typeface="Arial" charset="0"/>
                <a:cs typeface="+mn-cs"/>
              </a:rPr>
              <a:t> A database of B-cell eptioes; </a:t>
            </a:r>
          </a:p>
          <a:p>
            <a:pPr>
              <a:defRPr/>
            </a:pPr>
            <a:r>
              <a:rPr lang="en-US" sz="1400" b="1">
                <a:latin typeface="Arial" charset="0"/>
                <a:cs typeface="+mn-cs"/>
              </a:rPr>
              <a:t>ABCpred:</a:t>
            </a:r>
            <a:r>
              <a:rPr lang="en-US" sz="1400">
                <a:latin typeface="Arial" charset="0"/>
                <a:cs typeface="+mn-cs"/>
              </a:rPr>
              <a:t> for predicting B-cell epitopes</a:t>
            </a:r>
          </a:p>
          <a:p>
            <a:pPr>
              <a:defRPr/>
            </a:pPr>
            <a:r>
              <a:rPr lang="en-US" sz="1400" b="1">
                <a:latin typeface="Arial" charset="0"/>
                <a:cs typeface="+mn-cs"/>
              </a:rPr>
              <a:t>ALGpred:</a:t>
            </a:r>
            <a:r>
              <a:rPr lang="en-US" sz="1400">
                <a:latin typeface="Arial" charset="0"/>
                <a:cs typeface="+mn-cs"/>
              </a:rPr>
              <a:t> for allergens and IgE eptopes</a:t>
            </a:r>
          </a:p>
          <a:p>
            <a:pPr>
              <a:defRPr/>
            </a:pPr>
            <a:r>
              <a:rPr lang="en-US" sz="1400" b="1">
                <a:latin typeface="Arial" charset="0"/>
                <a:cs typeface="+mn-cs"/>
              </a:rPr>
              <a:t>HaptenDB:</a:t>
            </a:r>
            <a:r>
              <a:rPr lang="en-US" sz="1400">
                <a:latin typeface="Arial" charset="0"/>
                <a:cs typeface="+mn-cs"/>
              </a:rPr>
              <a:t> A datbase of haptens</a:t>
            </a:r>
            <a:r>
              <a:rPr lang="en-US" sz="1800">
                <a:latin typeface="Arial" charset="0"/>
                <a:cs typeface="+mn-cs"/>
              </a:rPr>
              <a:t>  </a:t>
            </a:r>
          </a:p>
        </p:txBody>
      </p:sp>
      <p:sp>
        <p:nvSpPr>
          <p:cNvPr id="123930" name="Text Box 26"/>
          <p:cNvSpPr txBox="1">
            <a:spLocks noChangeArrowheads="1"/>
          </p:cNvSpPr>
          <p:nvPr/>
        </p:nvSpPr>
        <p:spPr bwMode="auto">
          <a:xfrm>
            <a:off x="2590800" y="5181601"/>
            <a:ext cx="3352800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>
                <a:latin typeface="Arial" charset="0"/>
                <a:cs typeface="+mn-cs"/>
              </a:rPr>
              <a:t>PRRDB:</a:t>
            </a:r>
            <a:r>
              <a:rPr lang="en-US" sz="1400">
                <a:latin typeface="Arial" charset="0"/>
                <a:cs typeface="+mn-cs"/>
              </a:rPr>
              <a:t> A database of PRRs &amp; ligands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>
                <a:latin typeface="Arial" charset="0"/>
                <a:cs typeface="+mn-cs"/>
              </a:rPr>
              <a:t>Antibp:</a:t>
            </a:r>
            <a:r>
              <a:rPr lang="en-US" sz="1400">
                <a:latin typeface="Arial" charset="0"/>
                <a:cs typeface="+mn-cs"/>
              </a:rPr>
              <a:t> for anti-bacterial peptides </a:t>
            </a:r>
            <a:r>
              <a:rPr lang="en-US" sz="1800">
                <a:latin typeface="Arial" charset="0"/>
                <a:cs typeface="+mn-cs"/>
              </a:rPr>
              <a:t> </a:t>
            </a:r>
          </a:p>
        </p:txBody>
      </p:sp>
      <p:pic>
        <p:nvPicPr>
          <p:cNvPr id="123936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505200"/>
            <a:ext cx="309086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83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1603</Words>
  <Application>Microsoft Macintosh PowerPoint</Application>
  <PresentationFormat>On-screen Show (4:3)</PresentationFormat>
  <Paragraphs>278</Paragraphs>
  <Slides>38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My 25 Years in Bioinformatics</vt:lpstr>
      <vt:lpstr>PowerPoint Presentation</vt:lpstr>
      <vt:lpstr>PowerPoint Presentation</vt:lpstr>
      <vt:lpstr>PowerPoint Presentation</vt:lpstr>
      <vt:lpstr>PowerPoint Presentation</vt:lpstr>
      <vt:lpstr>Prediction of B-Cell Epitopes</vt:lpstr>
      <vt:lpstr>PowerPoint Presentation</vt:lpstr>
      <vt:lpstr>PowerPoint Presentation</vt:lpstr>
      <vt:lpstr>PowerPoint Presentation</vt:lpstr>
      <vt:lpstr>Designing of therapeutic peptides against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Genome assembly and annotation done at IMTECH</vt:lpstr>
      <vt:lpstr>PowerPoint Presentation</vt:lpstr>
      <vt:lpstr>PowerPoint Presentation</vt:lpstr>
      <vt:lpstr>Limitations of existing web services</vt:lpstr>
      <vt:lpstr>GPSR: A Resource for Genomics Proteomics and Systems Biology </vt:lpstr>
      <vt:lpstr>PowerPoint Presentation</vt:lpstr>
      <vt:lpstr>PowerPoint Presentation</vt:lpstr>
      <vt:lpstr>PowerPoint Presentation</vt:lpstr>
      <vt:lpstr>Major Features of OSDDlinux</vt:lpstr>
      <vt:lpstr>Major Features of OSDDlinux</vt:lpstr>
      <vt:lpstr>Installation of OSDDlinux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</dc:creator>
  <cp:lastModifiedBy>apple</cp:lastModifiedBy>
  <cp:revision>32</cp:revision>
  <dcterms:created xsi:type="dcterms:W3CDTF">2013-09-06T16:53:32Z</dcterms:created>
  <dcterms:modified xsi:type="dcterms:W3CDTF">2013-11-13T16:48:28Z</dcterms:modified>
</cp:coreProperties>
</file>